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341" r:id="rId2"/>
    <p:sldId id="397" r:id="rId3"/>
    <p:sldId id="343" r:id="rId4"/>
    <p:sldId id="394" r:id="rId5"/>
    <p:sldId id="400" r:id="rId6"/>
    <p:sldId id="356" r:id="rId7"/>
    <p:sldId id="395" r:id="rId8"/>
    <p:sldId id="401" r:id="rId9"/>
    <p:sldId id="406" r:id="rId10"/>
    <p:sldId id="402" r:id="rId11"/>
    <p:sldId id="405" r:id="rId12"/>
    <p:sldId id="404" r:id="rId13"/>
    <p:sldId id="407" r:id="rId1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 Darnouni Hamid" initials="dh" lastIdx="1" clrIdx="0">
    <p:extLst>
      <p:ext uri="{19B8F6BF-5375-455C-9EA6-DF929625EA0E}">
        <p15:presenceInfo xmlns:p15="http://schemas.microsoft.com/office/powerpoint/2012/main" userId="Dr Darnouni Ham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4660"/>
  </p:normalViewPr>
  <p:slideViewPr>
    <p:cSldViewPr>
      <p:cViewPr varScale="1">
        <p:scale>
          <a:sx n="82" d="100"/>
          <a:sy n="82" d="100"/>
        </p:scale>
        <p:origin x="136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24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D873B07-5762-443A-B6C7-706BC6A990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2AF1813-5AB2-47E4-AF65-328C1F50B0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75A6707-945C-4C42-A83D-ACB6A1716C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9F7882D1-485E-4577-B996-072BBBB275C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295FB7BE-E45E-4931-A817-A27DC46E82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0AB78D86-9E19-45C1-8301-12EF409818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81A63F8-03D3-4845-919C-DCFBBF35728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Bonjour Mesdames et Messieurs, </a:t>
            </a:r>
          </a:p>
          <a:p>
            <a:r>
              <a:rPr lang="fr-MA" dirty="0"/>
              <a:t>Je suis très honoré par votre présence </a:t>
            </a:r>
          </a:p>
          <a:p>
            <a:r>
              <a:rPr lang="fr-MA" dirty="0"/>
              <a:t>Je vais essayer de présenter succinctement la vision MG Maroc et notre </a:t>
            </a:r>
            <a:r>
              <a:rPr lang="fr-MA"/>
              <a:t>collaboration future</a:t>
            </a:r>
            <a:endParaRPr lang="fr-MA" dirty="0"/>
          </a:p>
          <a:p>
            <a:r>
              <a:rPr lang="fr-MA" dirty="0"/>
              <a:t>Nous avons deux volets : les activités de formation de MG Maroc et autres activités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3110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355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>
            <a:extLst>
              <a:ext uri="{FF2B5EF4-FFF2-40B4-BE49-F238E27FC236}">
                <a16:creationId xmlns:a16="http://schemas.microsoft.com/office/drawing/2014/main" id="{863C5653-C3AF-4C08-8B64-8CD3DE7BF4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Espace réservé des commentaires 2">
            <a:extLst>
              <a:ext uri="{FF2B5EF4-FFF2-40B4-BE49-F238E27FC236}">
                <a16:creationId xmlns:a16="http://schemas.microsoft.com/office/drawing/2014/main" id="{72411DE1-AAF6-4CA2-A1E6-7E4484977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Quelque soit le </a:t>
            </a:r>
          </a:p>
        </p:txBody>
      </p:sp>
      <p:sp>
        <p:nvSpPr>
          <p:cNvPr id="6148" name="Espace réservé du numéro de diapositive 3">
            <a:extLst>
              <a:ext uri="{FF2B5EF4-FFF2-40B4-BE49-F238E27FC236}">
                <a16:creationId xmlns:a16="http://schemas.microsoft.com/office/drawing/2014/main" id="{3BC90710-C1E3-4DE4-A1A9-412B5224F2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7B76A6-8DE1-475A-AE2C-D6DABCADA037}" type="slidenum">
              <a:rPr lang="fr-FR" altLang="fr-FR" smtClean="0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Il va de soi dans le cadre de la relation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7568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Il va de soi dans le cadre de la relation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1763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Il va de soi dans le cadre de la relation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26526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Le pourquoi, la majorité des médecins généralistes ne savent pas manipuler l’insuline et/ou ont peur de la manipuler</a:t>
            </a:r>
            <a:endParaRPr lang="fr-MA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6943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Il va de soi dans le cadre de la relation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11504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MA" dirty="0"/>
              <a:t>Il va de soi dans le cadre de la relation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A63F8-03D3-4845-919C-DCFBBF357285}" type="slidenum">
              <a:rPr lang="fr-FR" altLang="fr-FR" smtClean="0"/>
              <a:pPr>
                <a:defRPr/>
              </a:pPr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8000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49475"/>
            <a:ext cx="7772400" cy="14319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40963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09BA09-33B0-484A-B8D0-934B82B5F2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440716-5F36-4E89-8356-4E26D578A8D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384F889-4ED8-4718-8D66-EEAEC8DF29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83731-F2DB-4B01-8884-0013C4574A0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7998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2A3528-BF5A-4AC8-AD90-DE02132ED04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9EFC5CE-BE5E-423D-BF71-9C78D15298E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67BF67C-FF75-48A5-BE87-CEBEE6A81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57896-CC5A-48E5-95E7-B2C21CF6027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525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8150" y="-14288"/>
            <a:ext cx="2105025" cy="642461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-14288"/>
            <a:ext cx="6167437" cy="642461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FA24D6-DFE9-4655-AF51-E52B469AC40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08466EB-082E-470A-B565-4A0A4C4F473D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D387210-F008-440A-96BA-737DE12B7C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89053-88AC-4A25-A6F7-8F8EFEB07F4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77297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68313" y="-14288"/>
            <a:ext cx="8424862" cy="64246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8D9C11A-36EB-4D48-BE80-3A6212BC97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896613-425B-40B2-B3E0-0708A07EC7ED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4B677EE-4EEE-428C-B0F1-2414902BC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D084-17D6-4564-A002-EAAB78E2B8B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0693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AC6875-4388-4A93-8919-E80E137A08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214FD6F-7F8C-456E-9633-EB028886C8C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09CBC4F-6092-4097-9EE8-91AFAB577D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3173E-96D0-44A5-A035-EED59D3C71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381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D008631-0E0C-4629-BD0B-BCB659A7F2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1222DB-BEC8-4E08-9BE6-1BBDCBE908C0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2F5198C-AD3F-4A77-A1C4-FA3C40D4A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8175F-69C3-4C08-BB01-A1528F3EABA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3235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4213" y="1628775"/>
            <a:ext cx="4027487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64100" y="1628775"/>
            <a:ext cx="4029075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4EDB7E-3539-4ABD-AABE-62D43A72912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22C410-3D63-4A9D-9AA8-6715F044649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567740C-BC4E-44A5-9ECE-73C050791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4821E-ACFA-44FF-87B5-64B62874748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7316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243DE3-1CBA-4278-ABB8-98D7E34A16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DC51C43-779B-444C-BD4C-7F384F0B9C7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17A7E77-7C9C-41A7-87BF-FA2F4AEE9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12C8-D358-4F09-AA15-7FD9B910CC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9481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427707-4E82-4E79-96CE-75C07286152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92B6EA-28EE-4D8B-BAEB-76E75AC24A9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4C787E-12A6-46A7-BFF7-45DECBC2C5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FA33B-D03A-4B28-B83B-F38566F603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878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0F9CCF96-BD21-4222-8DA8-BEA23A2B4E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B4B84603-2E60-4929-8FFB-3C6CAFF2893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078615B-8399-46A5-94E3-0D59043511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9746B-925E-4F7A-AE49-94259651F64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602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C54F8B-F7B7-4DC5-B3FB-580EEDEF0D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E8E87D-5780-470D-AA0D-C697E0C32AB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EE96CA0-1D0D-4412-9A57-3A1D2452CE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0CFD-0E98-4330-BC1F-9386073085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3032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FBC83A-0EFB-4BC2-9A08-9A92EEA1AC5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E569FA-9576-4E90-9077-38E90E0A2FA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4C668FC-E763-4B0E-924F-A9DF8B160E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6FA7C-583F-4AC3-8CC7-38BB0CED13F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239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A1F249F0-3617-4A44-B2FC-1FF3F3B07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-14288"/>
            <a:ext cx="8229600" cy="1431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2984F709-A65B-4991-A083-94E5DDC32A62}"/>
              </a:ext>
            </a:extLst>
          </p:cNvPr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213" y="1628775"/>
            <a:ext cx="8208962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 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C2C9A460-EAC2-4732-B907-34D7BED977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02C177EB-6A9B-4373-9F5C-36A0A0E97F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7650"/>
            <a:ext cx="13319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BF2C41CF-2C1C-4E02-8AEB-DECFCBD16F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453188"/>
            <a:ext cx="161925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029911-7589-47D2-9670-91D3AE05252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1031" name="Picture 8" descr="hamid">
            <a:extLst>
              <a:ext uri="{FF2B5EF4-FFF2-40B4-BE49-F238E27FC236}">
                <a16:creationId xmlns:a16="http://schemas.microsoft.com/office/drawing/2014/main" id="{3AA70A17-E16D-4A3E-90A2-C30C8DA4B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204788"/>
            <a:ext cx="63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66"/>
          </a:solidFill>
          <a:latin typeface="Berlin Sans FB Dem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B802543-8B0A-4B6C-A97C-3486B0949E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2847992"/>
            <a:ext cx="8496300" cy="177811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fr-FR" altLang="fr-FR" sz="4800" dirty="0"/>
              <a:t>La vision MG Maroc et l’industrie pharmaceutique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C7A4D99-A70E-4C9B-A6F9-BF6D60D7C66A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684213" y="5734050"/>
            <a:ext cx="7920037" cy="719138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fr-FR" altLang="fr-FR" sz="19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938"/>
            <a:ext cx="8388350" cy="144655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Exemple de proposition d’un projet de formation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757737"/>
          </a:xfrm>
        </p:spPr>
        <p:txBody>
          <a:bodyPr/>
          <a:lstStyle/>
          <a:p>
            <a:r>
              <a:rPr lang="fr-FR" sz="2400" dirty="0"/>
              <a:t>Dans ce cas de figure, la proposition est d’organiser des formations en insulinothérapie pour les médecins généralistes, en plusieurs séminaires, périodiques.</a:t>
            </a:r>
            <a:endParaRPr lang="fr-MA" sz="2400" dirty="0"/>
          </a:p>
          <a:p>
            <a:r>
              <a:rPr lang="fr-FR" sz="2400" dirty="0"/>
              <a:t>Dans le cadre de la coopération MG Maroc-Laboratoires pharmaceutiques, la proposition serait de faire adhérer tous les laboratoires qui ont l’insuline dans la panoplie de leurs produits, pour sponsoriser cette formation monothématique.</a:t>
            </a:r>
            <a:endParaRPr lang="fr-MA" sz="2400" dirty="0"/>
          </a:p>
          <a:p>
            <a:r>
              <a:rPr lang="fr-FR" sz="2400" dirty="0"/>
              <a:t>Ainsi, on pourrait assurer une formation périodique et régulière tout au long de l’année, pour plusieurs groupes de médecins. </a:t>
            </a:r>
            <a:endParaRPr lang="fr-MA" sz="2400" dirty="0"/>
          </a:p>
        </p:txBody>
      </p:sp>
    </p:spTree>
    <p:extLst>
      <p:ext uri="{BB962C8B-B14F-4D97-AF65-F5344CB8AC3E}">
        <p14:creationId xmlns:p14="http://schemas.microsoft.com/office/powerpoint/2010/main" val="352178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938"/>
            <a:ext cx="8388350" cy="144655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Exemple de proposition d’un projet de formation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844824"/>
            <a:ext cx="8229600" cy="4470251"/>
          </a:xfrm>
        </p:spPr>
        <p:txBody>
          <a:bodyPr/>
          <a:lstStyle/>
          <a:p>
            <a:r>
              <a:rPr lang="fr-FR" sz="2400" dirty="0"/>
              <a:t>Dans le cadre de la coopération MG Maroc-Laboratoires pharmaceutiques, la proposition serait de faire adhérer tous les laboratoires qui ont l’insuline dans la panoplie de leurs produits, pour sponsoriser cette formation monothématique.</a:t>
            </a:r>
          </a:p>
          <a:p>
            <a:endParaRPr lang="fr-MA" sz="2400" dirty="0"/>
          </a:p>
          <a:p>
            <a:endParaRPr lang="fr-MA" sz="2400" dirty="0"/>
          </a:p>
          <a:p>
            <a:r>
              <a:rPr lang="fr-FR" sz="2400" dirty="0"/>
              <a:t>Ainsi, on pourrait assurer une formation périodique et régulière tout au long de l’année, pour plusieurs groupes de médecins. </a:t>
            </a:r>
            <a:endParaRPr lang="fr-MA" sz="2400" dirty="0"/>
          </a:p>
        </p:txBody>
      </p:sp>
    </p:spTree>
    <p:extLst>
      <p:ext uri="{BB962C8B-B14F-4D97-AF65-F5344CB8AC3E}">
        <p14:creationId xmlns:p14="http://schemas.microsoft.com/office/powerpoint/2010/main" val="1298442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938"/>
            <a:ext cx="8388350" cy="144655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Exemple de proposition d’un projet de formation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757737"/>
          </a:xfrm>
        </p:spPr>
        <p:txBody>
          <a:bodyPr/>
          <a:lstStyle/>
          <a:p>
            <a:r>
              <a:rPr lang="fr-FR" sz="2400" dirty="0"/>
              <a:t>L’objectif du projet : améliorer la prescription de l’insuline par les médecins généralistes.</a:t>
            </a:r>
            <a:endParaRPr lang="fr-MA" sz="2400" dirty="0"/>
          </a:p>
          <a:p>
            <a:endParaRPr lang="fr-FR" sz="2400" dirty="0"/>
          </a:p>
          <a:p>
            <a:r>
              <a:rPr lang="fr-FR" sz="2400" dirty="0"/>
              <a:t>Etude l’impact du projet après 24 mois, par l’étude des statistiques de prescription. </a:t>
            </a:r>
          </a:p>
          <a:p>
            <a:endParaRPr lang="fr-FR" sz="2400" dirty="0"/>
          </a:p>
          <a:p>
            <a:r>
              <a:rPr lang="fr-FR" sz="2400" dirty="0"/>
              <a:t>Et ainsi, si les résultats de cette expérience ont significativement montré l’impact positif de ce projet, on pourra assurer la pérennité de ce projet.</a:t>
            </a:r>
            <a:endParaRPr lang="fr-MA" sz="2400" dirty="0"/>
          </a:p>
          <a:p>
            <a:endParaRPr lang="fr-FR" sz="2400" dirty="0"/>
          </a:p>
          <a:p>
            <a:r>
              <a:rPr lang="fr-FR" sz="2400" dirty="0"/>
              <a:t>D’autres projets de formation seraient à programmer : HTA, Diabète, Les pathologies rhumatologiques</a:t>
            </a:r>
            <a:endParaRPr lang="fr-MA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fr-FR" altLang="fr-FR" sz="24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FR" altLang="fr-FR" sz="2400" dirty="0"/>
              <a:t>Produire la Fiche d’évaluation 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FR" altLang="fr-FR" sz="2400" dirty="0"/>
              <a:t>Produire des documents, contenant les recommandations et les résumés de l’activité, avec un volet publicitaire</a:t>
            </a:r>
          </a:p>
        </p:txBody>
      </p:sp>
    </p:spTree>
    <p:extLst>
      <p:ext uri="{BB962C8B-B14F-4D97-AF65-F5344CB8AC3E}">
        <p14:creationId xmlns:p14="http://schemas.microsoft.com/office/powerpoint/2010/main" val="643886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CA0AAEF-DFD2-40C5-BDFB-4FA06D261B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2435434"/>
            <a:ext cx="7772400" cy="2123658"/>
          </a:xfrm>
        </p:spPr>
        <p:txBody>
          <a:bodyPr/>
          <a:lstStyle/>
          <a:p>
            <a:r>
              <a:rPr lang="fr-FR" altLang="fr-FR" dirty="0">
                <a:solidFill>
                  <a:srgbClr val="FF0000"/>
                </a:solidFill>
              </a:rPr>
              <a:t>MG Maroc vous remercie pour votre attention et votre patience</a:t>
            </a:r>
          </a:p>
        </p:txBody>
      </p:sp>
    </p:spTree>
    <p:extLst>
      <p:ext uri="{BB962C8B-B14F-4D97-AF65-F5344CB8AC3E}">
        <p14:creationId xmlns:p14="http://schemas.microsoft.com/office/powerpoint/2010/main" val="336887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CA0AAEF-DFD2-40C5-BDFB-4FA06D261B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2620100"/>
            <a:ext cx="7772400" cy="1754326"/>
          </a:xfrm>
        </p:spPr>
        <p:txBody>
          <a:bodyPr/>
          <a:lstStyle/>
          <a:p>
            <a:r>
              <a:rPr lang="fr-FR" altLang="fr-FR" sz="5400" b="1" dirty="0">
                <a:solidFill>
                  <a:srgbClr val="FF0000"/>
                </a:solidFill>
              </a:rPr>
              <a:t>Les activités de formation de MG Maroc</a:t>
            </a:r>
            <a:endParaRPr lang="fr-FR" altLang="fr-FR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77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>
            <a:extLst>
              <a:ext uri="{FF2B5EF4-FFF2-40B4-BE49-F238E27FC236}">
                <a16:creationId xmlns:a16="http://schemas.microsoft.com/office/drawing/2014/main" id="{B6565AFF-822E-4261-BA2D-53E635997A7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313"/>
            <a:ext cx="8388350" cy="1447800"/>
          </a:xfrm>
        </p:spPr>
        <p:txBody>
          <a:bodyPr/>
          <a:lstStyle/>
          <a:p>
            <a:r>
              <a:rPr lang="fr-FR" altLang="fr-FR" b="1" dirty="0">
                <a:solidFill>
                  <a:srgbClr val="FF0000"/>
                </a:solidFill>
              </a:rPr>
              <a:t>Les activités de formation </a:t>
            </a:r>
            <a:br>
              <a:rPr lang="fr-FR" altLang="fr-FR" b="1" dirty="0">
                <a:solidFill>
                  <a:srgbClr val="FF0000"/>
                </a:solidFill>
              </a:rPr>
            </a:br>
            <a:r>
              <a:rPr lang="fr-FR" altLang="fr-FR" b="1" dirty="0">
                <a:solidFill>
                  <a:srgbClr val="FF0000"/>
                </a:solidFill>
              </a:rPr>
              <a:t>de MG Maroc</a:t>
            </a:r>
          </a:p>
        </p:txBody>
      </p:sp>
      <p:sp>
        <p:nvSpPr>
          <p:cNvPr id="115715" name="Espace réservé du contenu 2">
            <a:extLst>
              <a:ext uri="{FF2B5EF4-FFF2-40B4-BE49-F238E27FC236}">
                <a16:creationId xmlns:a16="http://schemas.microsoft.com/office/drawing/2014/main" id="{14C16DAD-6B9C-4C7E-9294-850F18289C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288" y="1844824"/>
            <a:ext cx="8388350" cy="4680520"/>
          </a:xfrm>
        </p:spPr>
        <p:txBody>
          <a:bodyPr/>
          <a:lstStyle/>
          <a:p>
            <a:pPr>
              <a:spcBef>
                <a:spcPct val="60000"/>
              </a:spcBef>
              <a:defRPr/>
            </a:pPr>
            <a:r>
              <a:rPr lang="fr-FR" sz="2800" b="1" dirty="0"/>
              <a:t>Les tables rondes proposées par les laboratoires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ateliers de formations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journées de formations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colloques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séminaires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assises</a:t>
            </a:r>
          </a:p>
          <a:p>
            <a:pPr>
              <a:spcBef>
                <a:spcPct val="60000"/>
              </a:spcBef>
              <a:defRPr/>
            </a:pPr>
            <a:r>
              <a:rPr lang="fr-FR" sz="2800" b="1" dirty="0"/>
              <a:t>Les congrès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313"/>
            <a:ext cx="8388350" cy="1447800"/>
          </a:xfrm>
        </p:spPr>
        <p:txBody>
          <a:bodyPr/>
          <a:lstStyle/>
          <a:p>
            <a:r>
              <a:rPr lang="fr-FR" altLang="fr-FR" b="1" dirty="0">
                <a:solidFill>
                  <a:srgbClr val="FF0000"/>
                </a:solidFill>
              </a:rPr>
              <a:t>Les activités de formation </a:t>
            </a:r>
            <a:br>
              <a:rPr lang="fr-FR" altLang="fr-FR" b="1" dirty="0">
                <a:solidFill>
                  <a:srgbClr val="FF0000"/>
                </a:solidFill>
              </a:rPr>
            </a:br>
            <a:r>
              <a:rPr lang="fr-FR" altLang="fr-FR" b="1" dirty="0">
                <a:solidFill>
                  <a:srgbClr val="FF0000"/>
                </a:solidFill>
              </a:rPr>
              <a:t>de MG Maroc</a:t>
            </a: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75773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altLang="fr-FR" sz="2800" dirty="0"/>
              <a:t>Les règles de gestion de ces formations : Préparatifs logistiques et scientifiques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Définir les objectifs pédagogiques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Définir le degré d’interactivité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Définir la fréquence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Choix du lieu et choix de la date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Choix du ou des intervenants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Choix du ou des modérateurs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fr-FR" altLang="fr-FR" sz="2400" dirty="0"/>
              <a:t>Déterminer le budget de l’évènement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313"/>
            <a:ext cx="8388350" cy="1447800"/>
          </a:xfrm>
        </p:spPr>
        <p:txBody>
          <a:bodyPr/>
          <a:lstStyle/>
          <a:p>
            <a:r>
              <a:rPr lang="fr-FR" altLang="fr-FR" b="1" dirty="0">
                <a:solidFill>
                  <a:srgbClr val="FF0000"/>
                </a:solidFill>
              </a:rPr>
              <a:t>Les activités de formation </a:t>
            </a:r>
            <a:br>
              <a:rPr lang="fr-FR" altLang="fr-FR" b="1" dirty="0">
                <a:solidFill>
                  <a:srgbClr val="FF0000"/>
                </a:solidFill>
              </a:rPr>
            </a:br>
            <a:r>
              <a:rPr lang="fr-FR" altLang="fr-FR" b="1" dirty="0">
                <a:solidFill>
                  <a:srgbClr val="FF0000"/>
                </a:solidFill>
              </a:rPr>
              <a:t>de MG Maroc</a:t>
            </a: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75773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fr-FR" altLang="fr-FR" sz="2800" dirty="0"/>
              <a:t>Les règles de gestion de ces formations : Préparatifs (logistiques et scientifiques)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FR" altLang="fr-FR" sz="2400" dirty="0"/>
              <a:t>Produire la fiche de présence 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FR" altLang="fr-FR" sz="2400" dirty="0"/>
              <a:t>Produire la Fiche d’évaluation 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fr-FR" altLang="fr-FR" sz="2400" dirty="0"/>
              <a:t>Produire des documents, contenant les recommandations et les résumés de l’activité, avec un volet publicitaire</a:t>
            </a:r>
          </a:p>
        </p:txBody>
      </p:sp>
    </p:spTree>
    <p:extLst>
      <p:ext uri="{BB962C8B-B14F-4D97-AF65-F5344CB8AC3E}">
        <p14:creationId xmlns:p14="http://schemas.microsoft.com/office/powerpoint/2010/main" val="205261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CA0AAEF-DFD2-40C5-BDFB-4FA06D261B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3113088"/>
            <a:ext cx="7772400" cy="768350"/>
          </a:xfrm>
        </p:spPr>
        <p:txBody>
          <a:bodyPr/>
          <a:lstStyle/>
          <a:p>
            <a:r>
              <a:rPr lang="fr-FR" altLang="fr-FR">
                <a:solidFill>
                  <a:srgbClr val="FF0000"/>
                </a:solidFill>
              </a:rPr>
              <a:t>Autres activités MG Maroc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>
            <a:extLst>
              <a:ext uri="{FF2B5EF4-FFF2-40B4-BE49-F238E27FC236}">
                <a16:creationId xmlns:a16="http://schemas.microsoft.com/office/drawing/2014/main" id="{94C3F82E-E567-46CA-B356-A71564E4177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426492"/>
            <a:ext cx="8388350" cy="769441"/>
          </a:xfrm>
        </p:spPr>
        <p:txBody>
          <a:bodyPr/>
          <a:lstStyle/>
          <a:p>
            <a:r>
              <a:rPr lang="fr-FR" altLang="fr-FR" b="1" dirty="0">
                <a:solidFill>
                  <a:srgbClr val="FF0000"/>
                </a:solidFill>
              </a:rPr>
              <a:t>Autres activités MG Maroc</a:t>
            </a:r>
          </a:p>
        </p:txBody>
      </p:sp>
      <p:sp>
        <p:nvSpPr>
          <p:cNvPr id="9219" name="Espace réservé du contenu 2">
            <a:extLst>
              <a:ext uri="{FF2B5EF4-FFF2-40B4-BE49-F238E27FC236}">
                <a16:creationId xmlns:a16="http://schemas.microsoft.com/office/drawing/2014/main" id="{FF585FCE-DBE9-45E0-8A46-BFF533FFD41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628800"/>
            <a:ext cx="8229600" cy="4686275"/>
          </a:xfrm>
        </p:spPr>
        <p:txBody>
          <a:bodyPr/>
          <a:lstStyle/>
          <a:p>
            <a:pPr>
              <a:spcBef>
                <a:spcPct val="60000"/>
              </a:spcBef>
              <a:spcAft>
                <a:spcPts val="1200"/>
              </a:spcAft>
            </a:pPr>
            <a:r>
              <a:rPr lang="fr-FR" altLang="fr-FR" sz="3200" b="1" dirty="0"/>
              <a:t>Formations internes des cadres MG Maroc</a:t>
            </a:r>
          </a:p>
          <a:p>
            <a:pPr>
              <a:spcBef>
                <a:spcPct val="60000"/>
              </a:spcBef>
              <a:spcAft>
                <a:spcPts val="1200"/>
              </a:spcAft>
            </a:pPr>
            <a:r>
              <a:rPr lang="fr-FR" altLang="fr-FR" sz="3200" b="1" dirty="0"/>
              <a:t>Dans le cadre de MG Recherche, travaux de recherche en médecine générale  </a:t>
            </a:r>
          </a:p>
          <a:p>
            <a:pPr>
              <a:spcBef>
                <a:spcPct val="60000"/>
              </a:spcBef>
              <a:spcAft>
                <a:spcPts val="1200"/>
              </a:spcAft>
            </a:pPr>
            <a:r>
              <a:rPr lang="fr-FR" altLang="fr-FR" sz="3200" b="1" dirty="0"/>
              <a:t>Organisation d’activités sociales</a:t>
            </a:r>
          </a:p>
          <a:p>
            <a:pPr>
              <a:spcBef>
                <a:spcPct val="60000"/>
              </a:spcBef>
              <a:spcAft>
                <a:spcPts val="1200"/>
              </a:spcAft>
            </a:pPr>
            <a:r>
              <a:rPr lang="fr-FR" altLang="fr-FR" sz="3200" b="1" dirty="0"/>
              <a:t>Journées culturelles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CA0AAEF-DFD2-40C5-BDFB-4FA06D261B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2773988"/>
            <a:ext cx="7772400" cy="1446550"/>
          </a:xfrm>
        </p:spPr>
        <p:txBody>
          <a:bodyPr/>
          <a:lstStyle/>
          <a:p>
            <a:r>
              <a:rPr lang="fr-FR" altLang="fr-FR" dirty="0">
                <a:solidFill>
                  <a:srgbClr val="FF0000"/>
                </a:solidFill>
              </a:rPr>
              <a:t>Exemples de Formations ciblées</a:t>
            </a:r>
          </a:p>
        </p:txBody>
      </p:sp>
    </p:spTree>
    <p:extLst>
      <p:ext uri="{BB962C8B-B14F-4D97-AF65-F5344CB8AC3E}">
        <p14:creationId xmlns:p14="http://schemas.microsoft.com/office/powerpoint/2010/main" val="163102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296F279B-EDD9-41EC-8FAD-6807DDD9E5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87938"/>
            <a:ext cx="8388350" cy="1446550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Exemple de proposition d’un projet de formation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A1015019-6857-4425-9058-07C7FF69CE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95288" y="1557338"/>
            <a:ext cx="8229600" cy="4757737"/>
          </a:xfrm>
        </p:spPr>
        <p:txBody>
          <a:bodyPr/>
          <a:lstStyle/>
          <a:p>
            <a:r>
              <a:rPr lang="fr-FR" sz="2400" dirty="0"/>
              <a:t>On définit les besoins en développement professionnel continu des médecins généralistes</a:t>
            </a:r>
            <a:endParaRPr lang="fr-MA" sz="2400" dirty="0"/>
          </a:p>
          <a:p>
            <a:r>
              <a:rPr lang="fr-FR" sz="2400" dirty="0"/>
              <a:t>Une étude statistique (étude du marché) a montré que l’insuline n’est prescrite par un médecin généraliste qu’à hauteur de 06%, le reste c’est les endocrinologues qui le prescrivent. </a:t>
            </a:r>
            <a:endParaRPr lang="fr-MA" sz="2400" dirty="0"/>
          </a:p>
          <a:p>
            <a:r>
              <a:rPr lang="fr-FR" sz="2400" dirty="0"/>
              <a:t>En comparaison relative du nombre de médecins généralistes et endocrinologues, ce pourcentage serait bien en deçà.</a:t>
            </a:r>
            <a:endParaRPr lang="fr-MA" sz="2400" dirty="0"/>
          </a:p>
          <a:p>
            <a:r>
              <a:rPr lang="fr-FR" sz="2400" dirty="0"/>
              <a:t>En conclusion, la majorité des médecins généralistes ne prescrivent pas l’insuline, parce qu’ils n’osent pas le faire ????</a:t>
            </a:r>
            <a:endParaRPr lang="fr-MA" sz="2400" dirty="0"/>
          </a:p>
        </p:txBody>
      </p:sp>
    </p:spTree>
    <p:extLst>
      <p:ext uri="{BB962C8B-B14F-4D97-AF65-F5344CB8AC3E}">
        <p14:creationId xmlns:p14="http://schemas.microsoft.com/office/powerpoint/2010/main" val="1699452452"/>
      </p:ext>
    </p:extLst>
  </p:cSld>
  <p:clrMapOvr>
    <a:masterClrMapping/>
  </p:clrMapOvr>
</p:sld>
</file>

<file path=ppt/theme/theme1.xml><?xml version="1.0" encoding="utf-8"?>
<a:theme xmlns:a="http://schemas.openxmlformats.org/drawingml/2006/main" name="2_MGMaroc">
  <a:themeElements>
    <a:clrScheme name="2_MGMaro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MGMaroc">
      <a:majorFont>
        <a:latin typeface="Berlin Sans FB Demi"/>
        <a:ea typeface=""/>
        <a:cs typeface="Arial"/>
      </a:majorFont>
      <a:minorFont>
        <a:latin typeface="Britannic 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MGMaro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GMaro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GMaro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GMaro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GMaro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GMaro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GMaro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</TotalTime>
  <Words>555</Words>
  <Application>Microsoft Office PowerPoint</Application>
  <PresentationFormat>Affichage à l'écran (4:3)</PresentationFormat>
  <Paragraphs>84</Paragraphs>
  <Slides>13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Berlin Sans FB Demi</vt:lpstr>
      <vt:lpstr>Britannic Bold</vt:lpstr>
      <vt:lpstr>2_MGMaroc</vt:lpstr>
      <vt:lpstr>La vision MG Maroc et l’industrie pharmaceutique</vt:lpstr>
      <vt:lpstr>Les activités de formation de MG Maroc</vt:lpstr>
      <vt:lpstr>Les activités de formation  de MG Maroc</vt:lpstr>
      <vt:lpstr>Les activités de formation  de MG Maroc</vt:lpstr>
      <vt:lpstr>Les activités de formation  de MG Maroc</vt:lpstr>
      <vt:lpstr>Autres activités MG Maroc</vt:lpstr>
      <vt:lpstr>Autres activités MG Maroc</vt:lpstr>
      <vt:lpstr>Exemples de Formations ciblées</vt:lpstr>
      <vt:lpstr>Exemple de proposition d’un projet de formation</vt:lpstr>
      <vt:lpstr>Exemple de proposition d’un projet de formation</vt:lpstr>
      <vt:lpstr>Exemple de proposition d’un projet de formation</vt:lpstr>
      <vt:lpstr>Exemple de proposition d’un projet de formation</vt:lpstr>
      <vt:lpstr>MG Maroc vous remercie pour votre attention et votre patience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hamid</dc:creator>
  <cp:lastModifiedBy>Dr Darnouni Hamid</cp:lastModifiedBy>
  <cp:revision>132</cp:revision>
  <dcterms:created xsi:type="dcterms:W3CDTF">2010-11-09T20:31:16Z</dcterms:created>
  <dcterms:modified xsi:type="dcterms:W3CDTF">2019-01-17T18:16:01Z</dcterms:modified>
</cp:coreProperties>
</file>