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9"/>
  </p:notesMasterIdLst>
  <p:sldIdLst>
    <p:sldId id="401" r:id="rId2"/>
    <p:sldId id="257" r:id="rId3"/>
    <p:sldId id="403" r:id="rId4"/>
    <p:sldId id="409" r:id="rId5"/>
    <p:sldId id="258" r:id="rId6"/>
    <p:sldId id="259" r:id="rId7"/>
    <p:sldId id="260" r:id="rId8"/>
    <p:sldId id="274" r:id="rId9"/>
    <p:sldId id="414" r:id="rId10"/>
    <p:sldId id="421" r:id="rId11"/>
    <p:sldId id="422" r:id="rId12"/>
    <p:sldId id="415" r:id="rId13"/>
    <p:sldId id="407" r:id="rId14"/>
    <p:sldId id="406" r:id="rId15"/>
    <p:sldId id="420" r:id="rId16"/>
    <p:sldId id="408" r:id="rId17"/>
    <p:sldId id="416" r:id="rId18"/>
    <p:sldId id="417" r:id="rId19"/>
    <p:sldId id="424" r:id="rId20"/>
    <p:sldId id="404" r:id="rId21"/>
    <p:sldId id="418" r:id="rId22"/>
    <p:sldId id="425" r:id="rId23"/>
    <p:sldId id="263" r:id="rId24"/>
    <p:sldId id="426" r:id="rId25"/>
    <p:sldId id="419" r:id="rId26"/>
    <p:sldId id="427" r:id="rId27"/>
    <p:sldId id="265" r:id="rId28"/>
    <p:sldId id="275" r:id="rId29"/>
    <p:sldId id="278" r:id="rId30"/>
    <p:sldId id="279" r:id="rId31"/>
    <p:sldId id="266" r:id="rId32"/>
    <p:sldId id="267" r:id="rId33"/>
    <p:sldId id="292" r:id="rId34"/>
    <p:sldId id="276" r:id="rId35"/>
    <p:sldId id="277" r:id="rId36"/>
    <p:sldId id="268" r:id="rId37"/>
    <p:sldId id="280" r:id="rId38"/>
    <p:sldId id="273" r:id="rId39"/>
    <p:sldId id="428" r:id="rId40"/>
    <p:sldId id="281" r:id="rId41"/>
    <p:sldId id="287" r:id="rId42"/>
    <p:sldId id="288" r:id="rId43"/>
    <p:sldId id="289" r:id="rId44"/>
    <p:sldId id="423" r:id="rId45"/>
    <p:sldId id="429" r:id="rId46"/>
    <p:sldId id="431" r:id="rId47"/>
    <p:sldId id="374" r:id="rId48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 Darnouni Hamid" initials="dh" lastIdx="1" clrIdx="0">
    <p:extLst>
      <p:ext uri="{19B8F6BF-5375-455C-9EA6-DF929625EA0E}">
        <p15:presenceInfo xmlns:p15="http://schemas.microsoft.com/office/powerpoint/2012/main" userId="Dr Darnouni Hami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>
      <p:cViewPr varScale="1">
        <p:scale>
          <a:sx n="76" d="100"/>
          <a:sy n="76" d="100"/>
        </p:scale>
        <p:origin x="131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D873B07-5762-443A-B6C7-706BC6A990C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B2AF1813-5AB2-47E4-AF65-328C1F50B00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675A6707-945C-4C42-A83D-ACB6A1716C2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9F7882D1-485E-4577-B996-072BBBB275C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295FB7BE-E45E-4931-A817-A27DC46E829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0AB78D86-9E19-45C1-8301-12EF409818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81A63F8-03D3-4845-919C-DCFBBF357285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49475"/>
            <a:ext cx="7772400" cy="1431925"/>
          </a:xfrm>
        </p:spPr>
        <p:txBody>
          <a:bodyPr/>
          <a:lstStyle>
            <a:lvl1pPr>
              <a:defRPr smtClean="0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40963" name="Rectangle 4"/>
          <p:cNvSpPr>
            <a:spLocks noGrp="1" noChangeAspec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mtClean="0"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309BA09-33B0-484A-B8D0-934B82B5F23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6440716-5F36-4E89-8356-4E26D578A8D7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384F889-4ED8-4718-8D66-EEAEC8DF29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83731-F2DB-4B01-8884-0013C4574A0E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79984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E2A3528-BF5A-4AC8-AD90-DE02132ED04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9EFC5CE-BE5E-423D-BF71-9C78D15298E9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67BF67C-FF75-48A5-BE87-CEBEE6A81B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57896-CC5A-48E5-95E7-B2C21CF6027F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52524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8150" y="-14288"/>
            <a:ext cx="2105025" cy="6424613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68313" y="-14288"/>
            <a:ext cx="6167437" cy="642461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6FA24D6-DFE9-4655-AF51-E52B469AC40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08466EB-082E-470A-B565-4A0A4C4F473D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D387210-F008-440A-96BA-737DE12B7C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89053-88AC-4A25-A6F7-8F8EFEB07F46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77297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68313" y="-14288"/>
            <a:ext cx="8424862" cy="64246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8D9C11A-36EB-4D48-BE80-3A6212BC97E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E896613-425B-40B2-B3E0-0708A07EC7ED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4B677EE-4EEE-428C-B0F1-2414902BCB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DD084-17D6-4564-A002-EAAB78E2B8B0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06935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FAC6875-4388-4A93-8919-E80E137A08E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214FD6F-7F8C-456E-9633-EB028886C8C3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09CBC4F-6092-4097-9EE8-91AFAB577D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3173E-96D0-44A5-A035-EED59D3C7129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63818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D008631-0E0C-4629-BD0B-BCB659A7F2D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41222DB-BEC8-4E08-9BE6-1BBDCBE908C0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2F5198C-AD3F-4A77-A1C4-FA3C40D4A6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8175F-69C3-4C08-BB01-A1528F3EABA0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33235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4213" y="1628775"/>
            <a:ext cx="4027487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64100" y="1628775"/>
            <a:ext cx="4029075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4EDB7E-3539-4ABD-AABE-62D43A72912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22C410-3D63-4A9D-9AA8-6715F044649E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2567740C-BC4E-44A5-9ECE-73C0507911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4821E-ACFA-44FF-87B5-64B628747485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73169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4243DE3-1CBA-4278-ABB8-98D7E34A161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DC51C43-779B-444C-BD4C-7F384F0B9C7E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117A7E77-7C9C-41A7-87BF-FA2F4AEE9F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612C8-D358-4F09-AA15-7FD9B910CC03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94819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3427707-4E82-4E79-96CE-75C07286152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292B6EA-28EE-4D8B-BAEB-76E75AC24A9B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A4C787E-12A6-46A7-BFF7-45DECBC2C5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FA33B-D03A-4B28-B83B-F38566F60366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38783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0F9CCF96-BD21-4222-8DA8-BEA23A2B4EF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B4B84603-2E60-4929-8FFB-3C6CAFF28939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F078615B-8399-46A5-94E3-0D59043511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9746B-925E-4F7A-AE49-94259651F649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56022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AC54F8B-F7B7-4DC5-B3FB-580EEDEF0DB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E8E87D-5780-470D-AA0D-C697E0C32AB9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EE96CA0-1D0D-4412-9A57-3A1D2452CE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B0CFD-0E98-4330-BC1F-938607308599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30328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8FBC83A-0EFB-4BC2-9A08-9A92EEA1AC5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E569FA-9576-4E90-9077-38E90E0A2FA7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F4C668FC-E763-4B0E-924F-A9DF8B160E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6FA7C-583F-4AC3-8CC7-38BB0CED13FA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72399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A1F249F0-3617-4A44-B2FC-1FF3F3B078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-14288"/>
            <a:ext cx="8229600" cy="1431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Rectangle 4">
            <a:extLst>
              <a:ext uri="{FF2B5EF4-FFF2-40B4-BE49-F238E27FC236}">
                <a16:creationId xmlns:a16="http://schemas.microsoft.com/office/drawing/2014/main" id="{2984F709-A65B-4991-A083-94E5DDC32A62}"/>
              </a:ext>
            </a:extLst>
          </p:cNvPr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684213" y="1628775"/>
            <a:ext cx="8208962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 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C2C9A460-EAC2-4732-B907-34D7BED977D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02C177EB-6A9B-4373-9F5C-36A0A0E97F0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97650"/>
            <a:ext cx="13319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BF2C41CF-2C1C-4E02-8AEB-DECFCBD16F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24750" y="6453188"/>
            <a:ext cx="161925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2029911-7589-47D2-9670-91D3AE05252E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  <p:pic>
        <p:nvPicPr>
          <p:cNvPr id="1031" name="Picture 8" descr="hamid">
            <a:extLst>
              <a:ext uri="{FF2B5EF4-FFF2-40B4-BE49-F238E27FC236}">
                <a16:creationId xmlns:a16="http://schemas.microsoft.com/office/drawing/2014/main" id="{3AA70A17-E16D-4A3E-90A2-C30C8DA4B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204788"/>
            <a:ext cx="635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Berlin Sans FB Dem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Berlin Sans FB Dem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Berlin Sans FB Dem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Berlin Sans FB Dem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Berlin Sans FB Demi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Berlin Sans FB Demi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Berlin Sans FB Demi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Berlin Sans FB Dem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69A12B-73F5-4538-8F70-6C5953A92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821" y="2211542"/>
            <a:ext cx="8229600" cy="2585323"/>
          </a:xfrm>
        </p:spPr>
        <p:txBody>
          <a:bodyPr/>
          <a:lstStyle/>
          <a:p>
            <a:r>
              <a:rPr lang="fr-FR" sz="5400" b="1" dirty="0"/>
              <a:t>Collectif National des Médecins Généralistes du Maroc</a:t>
            </a:r>
            <a:endParaRPr lang="fr-MA" sz="54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6B606F-B498-4558-AAD1-EB9B518CB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5517232"/>
            <a:ext cx="8208962" cy="1152128"/>
          </a:xfrm>
        </p:spPr>
        <p:txBody>
          <a:bodyPr/>
          <a:lstStyle/>
          <a:p>
            <a:pPr marL="0" indent="0" algn="ctr">
              <a:buNone/>
            </a:pPr>
            <a:r>
              <a:rPr lang="fr-MA" dirty="0"/>
              <a:t>Rabat, le 17 janvier 2019, </a:t>
            </a:r>
            <a:br>
              <a:rPr lang="fr-MA" dirty="0"/>
            </a:br>
            <a:r>
              <a:rPr lang="fr-MA" dirty="0"/>
              <a:t>Hôtel de Rabat</a:t>
            </a:r>
          </a:p>
        </p:txBody>
      </p:sp>
    </p:spTree>
    <p:extLst>
      <p:ext uri="{BB962C8B-B14F-4D97-AF65-F5344CB8AC3E}">
        <p14:creationId xmlns:p14="http://schemas.microsoft.com/office/powerpoint/2010/main" val="3806757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Objectifs stratégiques</a:t>
            </a:r>
            <a:br>
              <a:rPr lang="fr-FR" dirty="0"/>
            </a:br>
            <a:r>
              <a:rPr lang="fr-FR" dirty="0"/>
              <a:t> MG Maroc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altLang="zh-CN" dirty="0">
                <a:solidFill>
                  <a:srgbClr val="FF0000"/>
                </a:solidFill>
                <a:latin typeface="Berlin Sans FB" pitchFamily="34" charset="0"/>
                <a:ea typeface="宋体" pitchFamily="2" charset="-122"/>
              </a:rPr>
              <a:t>Participer à la concrétisation du Partenariat Public Privé en soins primaires</a:t>
            </a:r>
          </a:p>
          <a:p>
            <a:r>
              <a:rPr lang="fr-FR" altLang="zh-CN" dirty="0">
                <a:latin typeface="Berlin Sans FB" pitchFamily="34" charset="0"/>
                <a:ea typeface="宋体" pitchFamily="2" charset="-122"/>
              </a:rPr>
              <a:t>Initier l’Approche en santé Communautaire dans le secteur libéral des soins primaires</a:t>
            </a:r>
          </a:p>
          <a:p>
            <a:r>
              <a:rPr lang="fr-FR" altLang="zh-CN" dirty="0">
                <a:latin typeface="Berlin Sans FB" pitchFamily="34" charset="0"/>
                <a:ea typeface="宋体" pitchFamily="2" charset="-122"/>
              </a:rPr>
              <a:t>Développer une stratégie de Plaidoyer et de construction de partenariat</a:t>
            </a:r>
          </a:p>
          <a:p>
            <a:r>
              <a:rPr lang="fr-FR" altLang="zh-CN" dirty="0">
                <a:latin typeface="Berlin Sans FB" pitchFamily="34" charset="0"/>
                <a:ea typeface="宋体" pitchFamily="2" charset="-122"/>
              </a:rPr>
              <a:t>Participer à la mise en place d’un système de Formation adaptée</a:t>
            </a:r>
          </a:p>
          <a:p>
            <a:r>
              <a:rPr lang="fr-FR" altLang="zh-CN" dirty="0">
                <a:latin typeface="Berlin Sans FB" pitchFamily="34" charset="0"/>
                <a:ea typeface="宋体" pitchFamily="2" charset="-122"/>
              </a:rPr>
              <a:t>Optimiser les ressources humaines MG Maroc</a:t>
            </a:r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Objectifs stratégiques</a:t>
            </a:r>
            <a:br>
              <a:rPr lang="fr-FR" dirty="0"/>
            </a:br>
            <a:r>
              <a:rPr lang="fr-FR" dirty="0"/>
              <a:t> MG Maroc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altLang="zh-CN" dirty="0">
                <a:latin typeface="Berlin Sans FB" pitchFamily="34" charset="0"/>
                <a:ea typeface="宋体" pitchFamily="2" charset="-122"/>
              </a:rPr>
              <a:t>Participer à la concrétisation du Partenariat Public Privé en soins primaires</a:t>
            </a:r>
          </a:p>
          <a:p>
            <a:r>
              <a:rPr lang="fr-FR" altLang="zh-CN" dirty="0">
                <a:solidFill>
                  <a:srgbClr val="FF0000"/>
                </a:solidFill>
                <a:latin typeface="Berlin Sans FB" pitchFamily="34" charset="0"/>
                <a:ea typeface="宋体" pitchFamily="2" charset="-122"/>
              </a:rPr>
              <a:t>Initier l’Approche en santé Communautaire dans le secteur libéral des soins primaires</a:t>
            </a:r>
          </a:p>
          <a:p>
            <a:r>
              <a:rPr lang="fr-FR" altLang="zh-CN" dirty="0">
                <a:latin typeface="Berlin Sans FB" pitchFamily="34" charset="0"/>
                <a:ea typeface="宋体" pitchFamily="2" charset="-122"/>
              </a:rPr>
              <a:t>Développer une stratégie de Plaidoyer et de construction de partenariat</a:t>
            </a:r>
          </a:p>
          <a:p>
            <a:r>
              <a:rPr lang="fr-FR" altLang="zh-CN" dirty="0">
                <a:latin typeface="Berlin Sans FB" pitchFamily="34" charset="0"/>
                <a:ea typeface="宋体" pitchFamily="2" charset="-122"/>
              </a:rPr>
              <a:t>Participer à la mise en place d’un système de Formation adaptée</a:t>
            </a:r>
          </a:p>
          <a:p>
            <a:r>
              <a:rPr lang="fr-FR" altLang="zh-CN" dirty="0">
                <a:latin typeface="Berlin Sans FB" pitchFamily="34" charset="0"/>
                <a:ea typeface="宋体" pitchFamily="2" charset="-122"/>
              </a:rPr>
              <a:t>Optimiser les ressources humaines MG Maroc</a:t>
            </a:r>
            <a:endParaRPr lang="fr-F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Objectifs stratégiques</a:t>
            </a:r>
            <a:br>
              <a:rPr lang="fr-FR" dirty="0"/>
            </a:br>
            <a:r>
              <a:rPr lang="fr-FR" dirty="0"/>
              <a:t> MG Maroc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altLang="zh-CN" dirty="0">
                <a:latin typeface="Berlin Sans FB" pitchFamily="34" charset="0"/>
                <a:ea typeface="宋体" pitchFamily="2" charset="-122"/>
              </a:rPr>
              <a:t>Participer à la concrétisation du Partenariat Public Privé en soins primaires</a:t>
            </a:r>
          </a:p>
          <a:p>
            <a:r>
              <a:rPr lang="fr-FR" altLang="zh-CN" dirty="0">
                <a:latin typeface="Berlin Sans FB" pitchFamily="34" charset="0"/>
                <a:ea typeface="宋体" pitchFamily="2" charset="-122"/>
              </a:rPr>
              <a:t>Initier l’Approche en santé Communautaire dans le secteur libéral des soins primaires</a:t>
            </a:r>
          </a:p>
          <a:p>
            <a:r>
              <a:rPr lang="fr-FR" altLang="zh-CN" dirty="0">
                <a:solidFill>
                  <a:srgbClr val="FF0000"/>
                </a:solidFill>
                <a:latin typeface="Berlin Sans FB" pitchFamily="34" charset="0"/>
                <a:ea typeface="宋体" pitchFamily="2" charset="-122"/>
              </a:rPr>
              <a:t>Développer une stratégie de Plaidoyer et de construction de partenariat</a:t>
            </a:r>
          </a:p>
          <a:p>
            <a:r>
              <a:rPr lang="fr-FR" altLang="zh-CN" dirty="0">
                <a:latin typeface="Berlin Sans FB" pitchFamily="34" charset="0"/>
                <a:ea typeface="宋体" pitchFamily="2" charset="-122"/>
              </a:rPr>
              <a:t>Participer à la mise en place d’un système de Formation adaptée</a:t>
            </a:r>
          </a:p>
          <a:p>
            <a:r>
              <a:rPr lang="fr-FR" altLang="zh-CN" dirty="0">
                <a:latin typeface="Berlin Sans FB" pitchFamily="34" charset="0"/>
                <a:ea typeface="宋体" pitchFamily="2" charset="-122"/>
              </a:rPr>
              <a:t>Optimiser les ressources humaines MG Maroc</a:t>
            </a:r>
            <a:endParaRPr lang="fr-F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2" y="-14289"/>
            <a:ext cx="8280151" cy="2003127"/>
          </a:xfrm>
        </p:spPr>
        <p:txBody>
          <a:bodyPr>
            <a:normAutofit/>
          </a:bodyPr>
          <a:lstStyle/>
          <a:p>
            <a:r>
              <a:rPr lang="fr-FR" dirty="0"/>
              <a:t>Titres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2436515"/>
            <a:ext cx="8208962" cy="3584773"/>
          </a:xfrm>
        </p:spPr>
        <p:txBody>
          <a:bodyPr>
            <a:normAutofit/>
          </a:bodyPr>
          <a:lstStyle/>
          <a:p>
            <a:r>
              <a:rPr lang="fr-FR" sz="2800" dirty="0"/>
              <a:t>Membre officiel de la WONCA Mondiale et du bureau de la WONCA MENA : depuis 2015</a:t>
            </a:r>
            <a:endParaRPr lang="fr-MA" sz="2800" dirty="0"/>
          </a:p>
          <a:p>
            <a:pPr lvl="2"/>
            <a:endParaRPr lang="fr-MA" sz="2800" dirty="0"/>
          </a:p>
          <a:p>
            <a:pPr lvl="2"/>
            <a:endParaRPr lang="fr-MA" sz="2800" dirty="0"/>
          </a:p>
          <a:p>
            <a:r>
              <a:rPr lang="fr-FR" sz="2800" dirty="0"/>
              <a:t>Membre et co-fondateur de la Société Maghrébine de Médecine Générale/Médecine de Famille, en 2014</a:t>
            </a:r>
            <a:endParaRPr lang="fr-FR" altLang="zh-CN" sz="2800" dirty="0">
              <a:latin typeface="Berlin Sans FB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1406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2" y="-14288"/>
            <a:ext cx="8280151" cy="2147144"/>
          </a:xfrm>
        </p:spPr>
        <p:txBody>
          <a:bodyPr>
            <a:normAutofit/>
          </a:bodyPr>
          <a:lstStyle/>
          <a:p>
            <a:r>
              <a:rPr lang="fr-FR" sz="4000" dirty="0"/>
              <a:t>Partenariats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2276871"/>
            <a:ext cx="8568952" cy="4248473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rgbClr val="FF0000"/>
                </a:solidFill>
              </a:rPr>
              <a:t>Conventions avec les partenaires internationaux</a:t>
            </a:r>
          </a:p>
          <a:p>
            <a:pPr lvl="1"/>
            <a:r>
              <a:rPr lang="fr-FR" sz="2800" dirty="0"/>
              <a:t>MG </a:t>
            </a:r>
            <a:r>
              <a:rPr lang="fr-FR" sz="2800" dirty="0" err="1"/>
              <a:t>Form</a:t>
            </a:r>
            <a:r>
              <a:rPr lang="fr-FR" sz="2800" dirty="0"/>
              <a:t> : Développement et amélioration de la formation médicale continue et le développement de la recherche clinique en Médecine Générale</a:t>
            </a:r>
          </a:p>
          <a:p>
            <a:pPr lvl="1"/>
            <a:r>
              <a:rPr lang="fr-FR" sz="2800" dirty="0"/>
              <a:t>CNGE : Collège National des Généralistes Enseignants (France) :  organisation de plusieurs séminaires formation en maîtrise de stage, recherche …….. </a:t>
            </a:r>
            <a:endParaRPr lang="fr-MA" sz="2800" dirty="0"/>
          </a:p>
        </p:txBody>
      </p:sp>
    </p:spTree>
    <p:extLst>
      <p:ext uri="{BB962C8B-B14F-4D97-AF65-F5344CB8AC3E}">
        <p14:creationId xmlns:p14="http://schemas.microsoft.com/office/powerpoint/2010/main" val="3731013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2" y="-14288"/>
            <a:ext cx="8280151" cy="2147144"/>
          </a:xfrm>
        </p:spPr>
        <p:txBody>
          <a:bodyPr>
            <a:normAutofit/>
          </a:bodyPr>
          <a:lstStyle/>
          <a:p>
            <a:r>
              <a:rPr lang="fr-FR" sz="4000" dirty="0"/>
              <a:t>Collaborations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2276871"/>
            <a:ext cx="8568952" cy="4248473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rgbClr val="FF0000"/>
                </a:solidFill>
              </a:rPr>
              <a:t>Conventions avec les partenaires internationaux</a:t>
            </a:r>
            <a:endParaRPr lang="fr-FR" sz="2800" dirty="0"/>
          </a:p>
          <a:p>
            <a:pPr lvl="1"/>
            <a:r>
              <a:rPr lang="fr-FR" sz="2800" dirty="0" err="1"/>
              <a:t>EFMS:Emirates</a:t>
            </a:r>
            <a:r>
              <a:rPr lang="fr-FR" sz="2800" dirty="0"/>
              <a:t> </a:t>
            </a:r>
            <a:r>
              <a:rPr lang="fr-FR" sz="2800" dirty="0" err="1"/>
              <a:t>Family</a:t>
            </a:r>
            <a:r>
              <a:rPr lang="fr-FR" sz="2800" dirty="0"/>
              <a:t> </a:t>
            </a:r>
            <a:r>
              <a:rPr lang="fr-FR" sz="2800" dirty="0" err="1"/>
              <a:t>Medecine</a:t>
            </a:r>
            <a:r>
              <a:rPr lang="fr-FR" sz="2800" dirty="0"/>
              <a:t> Society (</a:t>
            </a:r>
            <a:r>
              <a:rPr lang="fr-FR" sz="2800" dirty="0" err="1"/>
              <a:t>Dubai</a:t>
            </a:r>
            <a:r>
              <a:rPr lang="fr-FR" sz="2800" dirty="0"/>
              <a:t>)</a:t>
            </a:r>
          </a:p>
          <a:p>
            <a:pPr lvl="1"/>
            <a:r>
              <a:rPr lang="fr-FR" sz="2800" b="1" dirty="0"/>
              <a:t>SEMERGEN </a:t>
            </a:r>
            <a:r>
              <a:rPr lang="fr-FR" sz="2800" dirty="0"/>
              <a:t>: </a:t>
            </a:r>
            <a:r>
              <a:rPr lang="fr-FR" sz="2800" dirty="0" err="1"/>
              <a:t>Sociedad</a:t>
            </a:r>
            <a:r>
              <a:rPr lang="fr-FR" sz="2800" dirty="0"/>
              <a:t> Espanola de </a:t>
            </a:r>
            <a:r>
              <a:rPr lang="fr-FR" sz="2800" dirty="0" err="1"/>
              <a:t>Médicos</a:t>
            </a:r>
            <a:r>
              <a:rPr lang="fr-FR" sz="2800" dirty="0"/>
              <a:t> de </a:t>
            </a:r>
            <a:r>
              <a:rPr lang="fr-FR" sz="2800" dirty="0" err="1"/>
              <a:t>Atencion</a:t>
            </a:r>
            <a:r>
              <a:rPr lang="fr-FR" sz="2800" dirty="0"/>
              <a:t> </a:t>
            </a:r>
            <a:r>
              <a:rPr lang="fr-FR" sz="2800" dirty="0" err="1"/>
              <a:t>Primaria</a:t>
            </a:r>
            <a:r>
              <a:rPr lang="fr-FR" sz="2800" dirty="0"/>
              <a:t> (Espagne) :  organisation et collaboration  de travail dans le champ de la médecine de famille …….. </a:t>
            </a:r>
            <a:endParaRPr lang="fr-MA" sz="2800" dirty="0"/>
          </a:p>
          <a:p>
            <a:pPr lvl="1"/>
            <a:r>
              <a:rPr lang="fr-FR" sz="2800" dirty="0" err="1"/>
              <a:t>Livemed</a:t>
            </a:r>
            <a:r>
              <a:rPr lang="fr-FR" sz="2800" dirty="0"/>
              <a:t> : Développement et amélioration de la formation médicale continue en Médecine Générale</a:t>
            </a:r>
          </a:p>
        </p:txBody>
      </p:sp>
    </p:spTree>
    <p:extLst>
      <p:ext uri="{BB962C8B-B14F-4D97-AF65-F5344CB8AC3E}">
        <p14:creationId xmlns:p14="http://schemas.microsoft.com/office/powerpoint/2010/main" val="3731013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2" y="-14288"/>
            <a:ext cx="8280151" cy="2003128"/>
          </a:xfrm>
        </p:spPr>
        <p:txBody>
          <a:bodyPr>
            <a:normAutofit/>
          </a:bodyPr>
          <a:lstStyle/>
          <a:p>
            <a:r>
              <a:rPr lang="fr-FR" dirty="0"/>
              <a:t>Partenariats et collaborations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3" y="2204864"/>
            <a:ext cx="8208962" cy="4205460"/>
          </a:xfrm>
        </p:spPr>
        <p:txBody>
          <a:bodyPr>
            <a:normAutofit fontScale="92500" lnSpcReduction="10000"/>
          </a:bodyPr>
          <a:lstStyle/>
          <a:p>
            <a:r>
              <a:rPr lang="fr-FR" sz="3200" dirty="0">
                <a:solidFill>
                  <a:srgbClr val="FF0000"/>
                </a:solidFill>
              </a:rPr>
              <a:t>Conventions avec des partenaires nationaux</a:t>
            </a:r>
          </a:p>
          <a:p>
            <a:pPr lvl="1"/>
            <a:r>
              <a:rPr lang="fr-FR" sz="2800" dirty="0"/>
              <a:t>La faculté de médecine et de pharmacie de Rabat </a:t>
            </a:r>
          </a:p>
          <a:p>
            <a:pPr lvl="1"/>
            <a:r>
              <a:rPr lang="fr-FR" sz="2800" dirty="0"/>
              <a:t>L’association Avenir : pour le développement et l’amélioration de la formation médicale continue en cancérologie de l’enfant</a:t>
            </a:r>
          </a:p>
          <a:p>
            <a:pPr lvl="1"/>
            <a:r>
              <a:rPr lang="fr-FR" sz="2800" dirty="0"/>
              <a:t>La Société Marocaine du Sommeil</a:t>
            </a:r>
          </a:p>
          <a:p>
            <a:pPr lvl="1"/>
            <a:r>
              <a:rPr lang="fr-FR" sz="2800" dirty="0"/>
              <a:t>La mise en place des coordinations régionales avec différentes associations s'intéressant à la formation médicale continue ; ou à un thème spécifique de santé.</a:t>
            </a:r>
            <a:endParaRPr lang="fr-MA" sz="2400" dirty="0"/>
          </a:p>
        </p:txBody>
      </p:sp>
    </p:spTree>
    <p:extLst>
      <p:ext uri="{BB962C8B-B14F-4D97-AF65-F5344CB8AC3E}">
        <p14:creationId xmlns:p14="http://schemas.microsoft.com/office/powerpoint/2010/main" val="3960641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Objectifs stratégiques</a:t>
            </a:r>
            <a:br>
              <a:rPr lang="fr-FR" dirty="0"/>
            </a:br>
            <a:r>
              <a:rPr lang="fr-FR" dirty="0"/>
              <a:t> MG Maroc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altLang="zh-CN" dirty="0">
                <a:latin typeface="Berlin Sans FB" pitchFamily="34" charset="0"/>
                <a:ea typeface="宋体" pitchFamily="2" charset="-122"/>
              </a:rPr>
              <a:t>Participer à la concrétisation du Partenariat Public Privé en soins primaires</a:t>
            </a:r>
          </a:p>
          <a:p>
            <a:r>
              <a:rPr lang="fr-FR" altLang="zh-CN" dirty="0">
                <a:latin typeface="Berlin Sans FB" pitchFamily="34" charset="0"/>
                <a:ea typeface="宋体" pitchFamily="2" charset="-122"/>
              </a:rPr>
              <a:t>Initier l’Approche en santé Communautaire dans le secteur libéral des soins primaires</a:t>
            </a:r>
          </a:p>
          <a:p>
            <a:r>
              <a:rPr lang="fr-FR" altLang="zh-CN" dirty="0">
                <a:latin typeface="Berlin Sans FB" pitchFamily="34" charset="0"/>
                <a:ea typeface="宋体" pitchFamily="2" charset="-122"/>
              </a:rPr>
              <a:t>Développer une stratégie de Plaidoyer et de construction de partenariat</a:t>
            </a:r>
          </a:p>
          <a:p>
            <a:r>
              <a:rPr lang="fr-FR" altLang="zh-CN" dirty="0">
                <a:solidFill>
                  <a:srgbClr val="FF0000"/>
                </a:solidFill>
                <a:latin typeface="Berlin Sans FB" pitchFamily="34" charset="0"/>
                <a:ea typeface="宋体" pitchFamily="2" charset="-122"/>
              </a:rPr>
              <a:t>Participer à la mise en place d’un système de Formation adaptée</a:t>
            </a:r>
          </a:p>
          <a:p>
            <a:r>
              <a:rPr lang="fr-FR" altLang="zh-CN" dirty="0">
                <a:latin typeface="Berlin Sans FB" pitchFamily="34" charset="0"/>
                <a:ea typeface="宋体" pitchFamily="2" charset="-122"/>
              </a:rPr>
              <a:t>Optimiser les ressources humaines MG Maroc</a:t>
            </a:r>
            <a:endParaRPr lang="fr-F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1" y="-14288"/>
            <a:ext cx="8158361" cy="1431926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3366FF"/>
                </a:solidFill>
                <a:latin typeface="Berlin Sans FB" pitchFamily="34" charset="0"/>
                <a:ea typeface="宋体" pitchFamily="2" charset="-122"/>
              </a:rPr>
              <a:t>Développement professionnel continu</a:t>
            </a:r>
            <a:endParaRPr lang="fr-FR" dirty="0">
              <a:solidFill>
                <a:srgbClr val="3366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2132855"/>
            <a:ext cx="8353623" cy="4277469"/>
          </a:xfrm>
        </p:spPr>
        <p:txBody>
          <a:bodyPr>
            <a:normAutofit/>
          </a:bodyPr>
          <a:lstStyle/>
          <a:p>
            <a:pPr lvl="2">
              <a:lnSpc>
                <a:spcPct val="150000"/>
              </a:lnSpc>
              <a:buNone/>
            </a:pPr>
            <a:endParaRPr lang="fr-FR" sz="2800" dirty="0">
              <a:latin typeface="Berlin Sans FB" pitchFamily="34" charset="0"/>
              <a:ea typeface="宋体" pitchFamily="2" charset="-122"/>
            </a:endParaRPr>
          </a:p>
          <a:p>
            <a:pPr lvl="2">
              <a:lnSpc>
                <a:spcPct val="150000"/>
              </a:lnSpc>
              <a:buNone/>
            </a:pPr>
            <a:r>
              <a:rPr lang="fr-FR" sz="2800" dirty="0">
                <a:latin typeface="Berlin Sans FB" pitchFamily="34" charset="0"/>
                <a:ea typeface="宋体" pitchFamily="2" charset="-122"/>
              </a:rPr>
              <a:t> </a:t>
            </a:r>
            <a:r>
              <a:rPr lang="fr-FR" sz="2800" b="1" dirty="0">
                <a:solidFill>
                  <a:srgbClr val="3366FF"/>
                </a:solidFill>
                <a:latin typeface="Berlin Sans FB" pitchFamily="34" charset="0"/>
                <a:ea typeface="宋体" pitchFamily="2" charset="-122"/>
              </a:rPr>
              <a:t>Adapté aux spécificités de la médecine générale</a:t>
            </a:r>
          </a:p>
          <a:p>
            <a:pPr lvl="2">
              <a:lnSpc>
                <a:spcPct val="150000"/>
              </a:lnSpc>
              <a:buNone/>
            </a:pPr>
            <a:r>
              <a:rPr lang="fr-FR" sz="2800" b="1" dirty="0">
                <a:solidFill>
                  <a:srgbClr val="3366FF"/>
                </a:solidFill>
                <a:latin typeface="Berlin Sans FB" pitchFamily="34" charset="0"/>
                <a:ea typeface="宋体" pitchFamily="2" charset="-122"/>
              </a:rPr>
              <a:t> Par et pour des médecins généralistes</a:t>
            </a:r>
          </a:p>
        </p:txBody>
      </p:sp>
    </p:spTree>
    <p:extLst>
      <p:ext uri="{BB962C8B-B14F-4D97-AF65-F5344CB8AC3E}">
        <p14:creationId xmlns:p14="http://schemas.microsoft.com/office/powerpoint/2010/main" val="237996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2011</a:t>
            </a:r>
          </a:p>
        </p:txBody>
      </p:sp>
      <p:pic>
        <p:nvPicPr>
          <p:cNvPr id="6" name="Espace réservé du contenu 5" descr="DSC_03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1498" y="1600200"/>
            <a:ext cx="3226667" cy="2332856"/>
          </a:xfrm>
        </p:spPr>
      </p:pic>
      <p:pic>
        <p:nvPicPr>
          <p:cNvPr id="7" name="Image 6" descr="DSC_03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1" y="1628800"/>
            <a:ext cx="3272727" cy="2304256"/>
          </a:xfrm>
          <a:prstGeom prst="rect">
            <a:avLst/>
          </a:prstGeom>
        </p:spPr>
      </p:pic>
      <p:pic>
        <p:nvPicPr>
          <p:cNvPr id="11" name="Image 10" descr="DSC_03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4221088"/>
            <a:ext cx="3563888" cy="23857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Naissance MG Maroc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latin typeface="Berlin Sans FB Demi" pitchFamily="34" charset="0"/>
              </a:rPr>
              <a:t>Les 22-23 Mars 2003 à Casablanca </a:t>
            </a:r>
          </a:p>
          <a:p>
            <a:endParaRPr lang="fr-FR" dirty="0">
              <a:latin typeface="Berlin Sans FB Demi" pitchFamily="34" charset="0"/>
            </a:endParaRPr>
          </a:p>
          <a:p>
            <a:r>
              <a:rPr lang="fr-FR" dirty="0">
                <a:latin typeface="Berlin Sans FB Demi" pitchFamily="34" charset="0"/>
              </a:rPr>
              <a:t>En présence de :</a:t>
            </a:r>
          </a:p>
          <a:p>
            <a:pPr lvl="1"/>
            <a:r>
              <a:rPr lang="fr-FR" dirty="0">
                <a:latin typeface="Berlin Sans FB Demi" pitchFamily="34" charset="0"/>
              </a:rPr>
              <a:t>Ordre des Médecins, </a:t>
            </a:r>
          </a:p>
          <a:p>
            <a:pPr lvl="1"/>
            <a:r>
              <a:rPr lang="fr-FR" dirty="0">
                <a:latin typeface="Berlin Sans FB Demi" pitchFamily="34" charset="0"/>
              </a:rPr>
              <a:t>Syndicat Secteur Libéral, </a:t>
            </a:r>
          </a:p>
          <a:p>
            <a:pPr lvl="1"/>
            <a:r>
              <a:rPr lang="fr-FR" dirty="0">
                <a:latin typeface="Berlin Sans FB Demi" pitchFamily="34" charset="0"/>
              </a:rPr>
              <a:t>Centre Hospitalier, </a:t>
            </a:r>
          </a:p>
          <a:p>
            <a:pPr lvl="1"/>
            <a:r>
              <a:rPr lang="fr-FR" dirty="0">
                <a:latin typeface="Berlin Sans FB Demi" pitchFamily="34" charset="0"/>
              </a:rPr>
              <a:t>Associations diverses … </a:t>
            </a:r>
          </a:p>
          <a:p>
            <a:pPr lvl="1"/>
            <a:r>
              <a:rPr lang="fr-FR" dirty="0">
                <a:latin typeface="Berlin Sans FB Demi" pitchFamily="34" charset="0"/>
              </a:rPr>
              <a:t>Représentants de MG France</a:t>
            </a:r>
          </a:p>
          <a:p>
            <a:pPr>
              <a:buNone/>
            </a:pPr>
            <a:endParaRPr lang="fr-FR" i="1" dirty="0">
              <a:latin typeface="Berlin Sans FB Demi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Participer à la mise en place d’un système de Formation adaptée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3" y="1556792"/>
            <a:ext cx="8208962" cy="478155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200" b="1" dirty="0">
                <a:latin typeface="Calibri" panose="020F0502020204030204" pitchFamily="34" charset="0"/>
                <a:cs typeface="Calibri" panose="020F0502020204030204" pitchFamily="34" charset="0"/>
              </a:rPr>
              <a:t>Les assises : une formation organisée une fois par mois</a:t>
            </a:r>
            <a:endParaRPr lang="fr-MA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200" b="1" dirty="0">
                <a:latin typeface="Calibri" panose="020F0502020204030204" pitchFamily="34" charset="0"/>
                <a:cs typeface="Calibri" panose="020F0502020204030204" pitchFamily="34" charset="0"/>
              </a:rPr>
              <a:t>Les séminaires au sein de la faculté de médecine et de pharmacie de Rabat, toutes les 06 semaines</a:t>
            </a:r>
            <a:endParaRPr lang="fr-MA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200" b="1" dirty="0">
                <a:latin typeface="Calibri" panose="020F0502020204030204" pitchFamily="34" charset="0"/>
                <a:cs typeface="Calibri" panose="020F0502020204030204" pitchFamily="34" charset="0"/>
              </a:rPr>
              <a:t>Une série d'ateliers monothématiques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200" b="1" dirty="0">
                <a:latin typeface="Calibri" panose="020F0502020204030204" pitchFamily="34" charset="0"/>
                <a:cs typeface="Calibri" panose="020F0502020204030204" pitchFamily="34" charset="0"/>
              </a:rPr>
              <a:t>Les réunions débats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200" b="1" dirty="0">
                <a:latin typeface="Calibri" panose="020F0502020204030204" pitchFamily="34" charset="0"/>
                <a:cs typeface="Calibri" panose="020F0502020204030204" pitchFamily="34" charset="0"/>
              </a:rPr>
              <a:t>Les formations en andragogie pour les cadres MG Maroc et futurs membres du comité directeur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200" b="1" dirty="0">
                <a:latin typeface="Calibri" panose="020F0502020204030204" pitchFamily="34" charset="0"/>
                <a:cs typeface="Calibri" panose="020F0502020204030204" pitchFamily="34" charset="0"/>
              </a:rPr>
              <a:t>Des colloques mensuels</a:t>
            </a:r>
            <a:endParaRPr lang="fr-MA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56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Participer à la mise en place d’un système de Formation adaptée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3" y="1556792"/>
            <a:ext cx="8208962" cy="478155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200" b="1" dirty="0">
                <a:latin typeface="Calibri" panose="020F0502020204030204" pitchFamily="34" charset="0"/>
                <a:cs typeface="Calibri" panose="020F0502020204030204" pitchFamily="34" charset="0"/>
              </a:rPr>
              <a:t>Les journées de médecine générale : d’automne et de printemps 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200" b="1" dirty="0">
                <a:latin typeface="Calibri" panose="020F0502020204030204" pitchFamily="34" charset="0"/>
                <a:cs typeface="Calibri" panose="020F0502020204030204" pitchFamily="34" charset="0"/>
              </a:rPr>
              <a:t>La journée culturelle</a:t>
            </a:r>
            <a:endParaRPr lang="fr-MA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200" b="1" dirty="0">
                <a:latin typeface="Calibri" panose="020F0502020204030204" pitchFamily="34" charset="0"/>
                <a:cs typeface="Calibri" panose="020F0502020204030204" pitchFamily="34" charset="0"/>
              </a:rPr>
              <a:t>Le Congrès National annuel de médecine générale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200" b="1" dirty="0">
                <a:latin typeface="Calibri" panose="020F0502020204030204" pitchFamily="34" charset="0"/>
                <a:cs typeface="Calibri" panose="020F0502020204030204" pitchFamily="34" charset="0"/>
              </a:rPr>
              <a:t>Le congrès maghrébin de médecine générale, organisé au Maroc, tous les trois ans</a:t>
            </a:r>
            <a:endParaRPr lang="fr-MA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56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2012</a:t>
            </a:r>
          </a:p>
        </p:txBody>
      </p:sp>
      <p:pic>
        <p:nvPicPr>
          <p:cNvPr id="4" name="Espace réservé du contenu 3" descr="DSC_01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5976" y="1916832"/>
            <a:ext cx="3528392" cy="1944216"/>
          </a:xfrm>
        </p:spPr>
      </p:pic>
      <p:pic>
        <p:nvPicPr>
          <p:cNvPr id="6" name="Image 5" descr="DSC_01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861048"/>
            <a:ext cx="3600000" cy="1927967"/>
          </a:xfrm>
          <a:prstGeom prst="rect">
            <a:avLst/>
          </a:prstGeom>
        </p:spPr>
      </p:pic>
      <p:pic>
        <p:nvPicPr>
          <p:cNvPr id="7" name="Image 6" descr="DSC_00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4149080"/>
            <a:ext cx="3600000" cy="1944216"/>
          </a:xfrm>
          <a:prstGeom prst="rect">
            <a:avLst/>
          </a:prstGeom>
        </p:spPr>
      </p:pic>
      <p:pic>
        <p:nvPicPr>
          <p:cNvPr id="9" name="Image 8" descr="DSC_32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1556792"/>
            <a:ext cx="3600000" cy="194421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zh-CN" dirty="0">
                <a:ea typeface="宋体" pitchFamily="2" charset="-122"/>
              </a:rPr>
              <a:t>Participer à la mise en place d’un système de Formation adaptée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None/>
            </a:pPr>
            <a:endParaRPr lang="fr-FR" altLang="zh-CN" sz="3200" dirty="0">
              <a:latin typeface="Berlin Sans FB" pitchFamily="34" charset="0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fr-FR" altLang="zh-CN" sz="3200" dirty="0">
                <a:latin typeface="Berlin Sans FB" pitchFamily="34" charset="0"/>
                <a:ea typeface="宋体" pitchFamily="2" charset="-122"/>
              </a:rPr>
              <a:t>MG Recherche</a:t>
            </a:r>
          </a:p>
          <a:p>
            <a:pPr lvl="1">
              <a:lnSpc>
                <a:spcPct val="150000"/>
              </a:lnSpc>
            </a:pPr>
            <a:r>
              <a:rPr lang="fr-FR" sz="3200" dirty="0">
                <a:latin typeface="Berlin Sans FB" pitchFamily="34" charset="0"/>
                <a:ea typeface="宋体" pitchFamily="2" charset="-122"/>
              </a:rPr>
              <a:t> </a:t>
            </a:r>
            <a:r>
              <a:rPr lang="fr-FR" sz="2800" dirty="0">
                <a:latin typeface="Berlin Sans FB" pitchFamily="34" charset="0"/>
                <a:ea typeface="宋体" pitchFamily="2" charset="-122"/>
              </a:rPr>
              <a:t>Promotion de la recherche en médecine générale</a:t>
            </a:r>
          </a:p>
          <a:p>
            <a:r>
              <a:rPr lang="fr-FR" altLang="zh-CN" sz="3200" dirty="0">
                <a:latin typeface="Berlin Sans FB" pitchFamily="34" charset="0"/>
                <a:ea typeface="宋体" pitchFamily="2" charset="-122"/>
              </a:rPr>
              <a:t>MG Évaluation des pratiques</a:t>
            </a:r>
          </a:p>
          <a:p>
            <a:endParaRPr lang="fr-FR" altLang="zh-CN" sz="3200" dirty="0">
              <a:latin typeface="Berlin Sans FB" pitchFamily="34" charset="0"/>
              <a:ea typeface="宋体" pitchFamily="2" charset="-122"/>
            </a:endParaRPr>
          </a:p>
          <a:p>
            <a:r>
              <a:rPr lang="fr-FR" altLang="zh-CN" sz="3200" dirty="0">
                <a:latin typeface="Berlin Sans FB" pitchFamily="34" charset="0"/>
                <a:ea typeface="宋体" pitchFamily="2" charset="-122"/>
              </a:rPr>
              <a:t>MG Enseignement</a:t>
            </a:r>
          </a:p>
          <a:p>
            <a:pPr marL="857250" lvl="2" indent="-4572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FR" sz="3200" dirty="0">
                <a:latin typeface="Berlin Sans FB" pitchFamily="34" charset="0"/>
                <a:ea typeface="宋体" pitchFamily="2" charset="-122"/>
              </a:rPr>
              <a:t>Enseignement de la Médecine Générale dans le cursus de formation initiale</a:t>
            </a:r>
          </a:p>
          <a:p>
            <a:pPr marL="857250" lvl="2" indent="-45720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FR" sz="3200" dirty="0">
                <a:latin typeface="Berlin Sans FB" pitchFamily="34" charset="0"/>
                <a:ea typeface="宋体" pitchFamily="2" charset="-122"/>
              </a:rPr>
              <a:t>Pratique : Formation en maitrise de stage</a:t>
            </a:r>
          </a:p>
          <a:p>
            <a:pPr lvl="1">
              <a:lnSpc>
                <a:spcPct val="150000"/>
              </a:lnSpc>
            </a:pPr>
            <a:endParaRPr lang="fr-FR" sz="2800" dirty="0">
              <a:latin typeface="Berlin Sans FB" pitchFamily="34" charset="0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2013</a:t>
            </a:r>
          </a:p>
        </p:txBody>
      </p:sp>
      <p:pic>
        <p:nvPicPr>
          <p:cNvPr id="4" name="Espace réservé du contenu 3" descr="DSC_09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4814" y="1600200"/>
            <a:ext cx="6814371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-14288"/>
            <a:ext cx="8229600" cy="769441"/>
          </a:xfrm>
        </p:spPr>
        <p:txBody>
          <a:bodyPr/>
          <a:lstStyle/>
          <a:p>
            <a:r>
              <a:rPr lang="fr-FR" dirty="0"/>
              <a:t>Site MG Maroc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Bibliothèque scientifique</a:t>
            </a:r>
          </a:p>
          <a:p>
            <a:r>
              <a:rPr lang="fr-FR" dirty="0"/>
              <a:t>Annonce des évènements</a:t>
            </a:r>
          </a:p>
          <a:p>
            <a:r>
              <a:rPr lang="fr-FR" dirty="0"/>
              <a:t>Congres à l’international</a:t>
            </a:r>
          </a:p>
          <a:p>
            <a:r>
              <a:rPr lang="fr-FR" dirty="0"/>
              <a:t>Travaux de recherche</a:t>
            </a:r>
          </a:p>
          <a:p>
            <a:r>
              <a:rPr lang="fr-FR" dirty="0"/>
              <a:t>Productions WONCA</a:t>
            </a:r>
          </a:p>
          <a:p>
            <a:r>
              <a:rPr lang="fr-FR" dirty="0"/>
              <a:t>Productions de la société maghrébine</a:t>
            </a:r>
          </a:p>
          <a:p>
            <a:r>
              <a:rPr lang="fr-FR" dirty="0"/>
              <a:t>………………………………</a:t>
            </a:r>
          </a:p>
          <a:p>
            <a:pPr algn="ctr">
              <a:buNone/>
            </a:pPr>
            <a:r>
              <a:rPr lang="fr-FR" sz="6000" u="sng" dirty="0">
                <a:solidFill>
                  <a:srgbClr val="3366FF"/>
                </a:solidFill>
              </a:rPr>
              <a:t>www.mgmaroc.ma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2014</a:t>
            </a:r>
          </a:p>
        </p:txBody>
      </p:sp>
      <p:pic>
        <p:nvPicPr>
          <p:cNvPr id="4" name="Espace réservé du contenu 3" descr="DSC_00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268760"/>
            <a:ext cx="2987054" cy="5472608"/>
          </a:xfrm>
        </p:spPr>
      </p:pic>
      <p:pic>
        <p:nvPicPr>
          <p:cNvPr id="5" name="Image 4" descr="DSC_02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1268760"/>
            <a:ext cx="5472608" cy="54726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1243785"/>
              </p:ext>
            </p:extLst>
          </p:nvPr>
        </p:nvGraphicFramePr>
        <p:xfrm>
          <a:off x="571472" y="1000108"/>
          <a:ext cx="7933432" cy="544024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933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4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/>
                        <a:t>Vaccination en médecine générale</a:t>
                      </a:r>
                      <a:endParaRPr lang="fr-FR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/>
                        <a:t>Place du médecin généraliste dans l’instauration de l’insuline DT2 </a:t>
                      </a:r>
                      <a:endParaRPr lang="fr-FR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/>
                        <a:t>Cycle glycémique </a:t>
                      </a:r>
                      <a:endParaRPr lang="fr-FR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4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/>
                        <a:t>Maladie cœliaque : diagnostic et prise en charge </a:t>
                      </a:r>
                      <a:endParaRPr lang="fr-FR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4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/>
                        <a:t>Séminaire insuline 1</a:t>
                      </a:r>
                      <a:r>
                        <a:rPr lang="fr-FR" sz="2000" baseline="30000"/>
                        <a:t>er</a:t>
                      </a:r>
                      <a:r>
                        <a:rPr lang="fr-FR" sz="2000"/>
                        <a:t> atelier </a:t>
                      </a:r>
                      <a:endParaRPr lang="fr-FR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4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/>
                        <a:t>Séminaire insuline 2</a:t>
                      </a:r>
                      <a:r>
                        <a:rPr lang="fr-FR" sz="2000" baseline="30000" dirty="0"/>
                        <a:t>eme </a:t>
                      </a:r>
                      <a:r>
                        <a:rPr lang="fr-FR" sz="2000" dirty="0"/>
                        <a:t>atelier</a:t>
                      </a:r>
                      <a:endParaRPr lang="fr-FR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4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/>
                        <a:t>Le sevrage tabagique </a:t>
                      </a:r>
                      <a:endParaRPr lang="fr-FR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4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/>
                        <a:t>Formation en nutrition 1</a:t>
                      </a:r>
                      <a:r>
                        <a:rPr lang="fr-FR" sz="1800" baseline="30000" dirty="0"/>
                        <a:t>er</a:t>
                      </a:r>
                      <a:r>
                        <a:rPr lang="fr-FR" sz="1800" dirty="0"/>
                        <a:t> atelier </a:t>
                      </a:r>
                      <a:endParaRPr lang="fr-FR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4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err="1"/>
                        <a:t>Hypothyr</a:t>
                      </a:r>
                      <a:r>
                        <a:rPr lang="fr-FR" sz="1800" dirty="0"/>
                        <a:t> oïdie </a:t>
                      </a:r>
                      <a:endParaRPr lang="fr-FR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4854592"/>
              </p:ext>
            </p:extLst>
          </p:nvPr>
        </p:nvGraphicFramePr>
        <p:xfrm>
          <a:off x="785786" y="1428736"/>
          <a:ext cx="7786742" cy="492922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786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7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/>
                        <a:t>Séminaire insuline 1</a:t>
                      </a:r>
                      <a:r>
                        <a:rPr lang="fr-FR" sz="2000" baseline="30000" dirty="0"/>
                        <a:t>er</a:t>
                      </a:r>
                      <a:r>
                        <a:rPr lang="fr-FR" sz="2000" dirty="0"/>
                        <a:t> atelier</a:t>
                      </a:r>
                      <a:endParaRPr lang="fr-FR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/>
                        <a:t>L’urticaire en médecine générale </a:t>
                      </a:r>
                      <a:endParaRPr lang="fr-FR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/>
                        <a:t>Formation en nutrition 2eme atelier </a:t>
                      </a:r>
                      <a:endParaRPr lang="fr-FR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7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/>
                        <a:t>Séminaire sur la grossesse et le diabète </a:t>
                      </a:r>
                      <a:endParaRPr lang="fr-FR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7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/>
                        <a:t>Syndrome métabolique </a:t>
                      </a:r>
                      <a:endParaRPr lang="fr-FR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7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/>
                        <a:t>Séminaire sur les pathologies du sommeil </a:t>
                      </a:r>
                      <a:endParaRPr lang="fr-FR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7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/>
                        <a:t>Formation en nutrition 3emeatelier </a:t>
                      </a:r>
                      <a:endParaRPr lang="fr-FR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7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/>
                        <a:t>Séminaire insuline 2eme atelier</a:t>
                      </a:r>
                      <a:endParaRPr lang="fr-FR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7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/>
                        <a:t>Séminaire insuline 3eme atelier</a:t>
                      </a:r>
                      <a:endParaRPr lang="fr-FR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7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/>
                        <a:t>Formation en nutrition : le syndrome métabolique </a:t>
                      </a:r>
                      <a:endParaRPr lang="fr-FR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780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/>
                        <a:t>Coordination en cardiologie : médecin généraliste et spécialiste </a:t>
                      </a:r>
                      <a:endParaRPr lang="fr-FR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7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/>
                        <a:t>Formation en nutrition : la grossesse et le diabète </a:t>
                      </a:r>
                      <a:endParaRPr lang="fr-FR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142988"/>
          <a:ext cx="7972452" cy="50943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972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3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/>
                        <a:t>Gonarthrose </a:t>
                      </a:r>
                      <a:endParaRPr lang="fr-FR" sz="16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/>
                        <a:t>La gonarthrose </a:t>
                      </a:r>
                      <a:endParaRPr lang="fr-FR" sz="16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/>
                        <a:t>Formation en nutrition 7eme atelier </a:t>
                      </a:r>
                      <a:endParaRPr lang="fr-FR" sz="16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/>
                        <a:t>Le suivi de grossesse en médecine générale </a:t>
                      </a:r>
                      <a:endParaRPr lang="fr-FR" sz="16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/>
                        <a:t>Hypertension mal équilibrée</a:t>
                      </a:r>
                      <a:endParaRPr lang="fr-FR" sz="16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/>
                        <a:t>Exploration fonctionnelle respiratoire </a:t>
                      </a:r>
                      <a:endParaRPr lang="fr-FR" sz="16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/>
                        <a:t>La péri ménopause en médecine générale </a:t>
                      </a:r>
                      <a:endParaRPr lang="fr-FR" sz="16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/>
                        <a:t>Entorse</a:t>
                      </a:r>
                      <a:endParaRPr lang="fr-FR" sz="16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/>
                        <a:t>Diagnostique différentiel entre asthme et BPCO</a:t>
                      </a:r>
                      <a:endParaRPr lang="fr-FR" sz="16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/>
                        <a:t>La responsabilité professionnelle </a:t>
                      </a:r>
                      <a:endParaRPr lang="fr-FR" sz="16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3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/>
                        <a:t>Les complications  du diabète </a:t>
                      </a:r>
                      <a:endParaRPr lang="fr-FR" sz="16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3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/>
                        <a:t>Le cancer colorectal</a:t>
                      </a:r>
                      <a:endParaRPr lang="fr-FR" sz="16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3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/>
                        <a:t>Séminaire insuline 3</a:t>
                      </a:r>
                      <a:r>
                        <a:rPr lang="fr-FR" sz="1600" b="0" baseline="30000" dirty="0"/>
                        <a:t>éme</a:t>
                      </a:r>
                      <a:r>
                        <a:rPr lang="fr-FR" sz="1600" b="0" dirty="0"/>
                        <a:t>  atelier</a:t>
                      </a:r>
                      <a:endParaRPr lang="fr-FR" sz="16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3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/>
                        <a:t>CAT devant un bilan hépatique perturbé 1 </a:t>
                      </a:r>
                      <a:r>
                        <a:rPr lang="fr-FR" sz="1600" b="0" dirty="0" err="1"/>
                        <a:t>ere</a:t>
                      </a:r>
                      <a:r>
                        <a:rPr lang="fr-FR" sz="1600" b="0" dirty="0"/>
                        <a:t> partie</a:t>
                      </a:r>
                      <a:endParaRPr lang="fr-FR" sz="16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316954"/>
            <a:ext cx="8229600" cy="769441"/>
          </a:xfrm>
        </p:spPr>
        <p:txBody>
          <a:bodyPr/>
          <a:lstStyle/>
          <a:p>
            <a:r>
              <a:rPr lang="fr-F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 Slogan MG Maroc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6050" y="2204863"/>
            <a:ext cx="8208962" cy="2448273"/>
          </a:xfrm>
        </p:spPr>
        <p:txBody>
          <a:bodyPr/>
          <a:lstStyle/>
          <a:p>
            <a:pPr marL="0" lvl="1" indent="0" algn="ctr">
              <a:buNone/>
            </a:pPr>
            <a:r>
              <a:rPr lang="fr-FR" sz="4000" dirty="0">
                <a:solidFill>
                  <a:srgbClr val="002060"/>
                </a:solidFill>
                <a:latin typeface="Berlin Sans FB Demi" pitchFamily="34" charset="0"/>
                <a:ea typeface="+mn-ea"/>
              </a:rPr>
              <a:t>Le Médecin Généraliste : le Médecin de Premier Recours et l’Acteur Effectif de Santé Communautaire</a:t>
            </a:r>
            <a:endParaRPr lang="fr-FR" sz="4000" dirty="0">
              <a:solidFill>
                <a:srgbClr val="002060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8479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785786" y="928670"/>
          <a:ext cx="7972452" cy="55691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972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/>
                        <a:t>Les urgences en médecine scolaire </a:t>
                      </a:r>
                      <a:endParaRPr lang="fr-FR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/>
                        <a:t>Le médecin général face à la paralysie faciale </a:t>
                      </a:r>
                      <a:endParaRPr lang="fr-FR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/>
                        <a:t>Place du médecin généraliste dans la prise en charge de la maladie d’Alzheimer </a:t>
                      </a:r>
                      <a:endParaRPr lang="fr-FR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/>
                        <a:t>Les troubles du cycle chez la jeune fille</a:t>
                      </a:r>
                      <a:endParaRPr lang="fr-FR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/>
                        <a:t>CAT devant un bilan hépatique perturbé 2éme partie </a:t>
                      </a:r>
                      <a:endParaRPr lang="fr-FR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/>
                        <a:t>La prise en charge de l’adolescent </a:t>
                      </a:r>
                      <a:endParaRPr lang="fr-FR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2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/>
                        <a:t>HTA et facteur de risque </a:t>
                      </a:r>
                      <a:endParaRPr lang="fr-FR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2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/>
                        <a:t>Diagnostic différentiel entre épilepsie partielle et généralisée</a:t>
                      </a:r>
                      <a:endParaRPr lang="fr-FR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2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/>
                        <a:t>Dépression, quelle PEC ?</a:t>
                      </a:r>
                      <a:endParaRPr lang="fr-FR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2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/>
                        <a:t>Suites opératoire en médecine générale </a:t>
                      </a:r>
                      <a:endParaRPr lang="fr-FR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2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/>
                        <a:t>Troubles érectiles et diabète </a:t>
                      </a:r>
                      <a:endParaRPr lang="fr-FR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23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/>
                        <a:t>Deuxième formation 1</a:t>
                      </a:r>
                      <a:r>
                        <a:rPr lang="fr-FR" sz="1600" baseline="30000" dirty="0"/>
                        <a:t>er</a:t>
                      </a:r>
                      <a:r>
                        <a:rPr lang="fr-FR" sz="1600" dirty="0"/>
                        <a:t> atelier : pathologie et nutrition ; nutrition et cancer nutrition et insuffisance rénale</a:t>
                      </a:r>
                      <a:endParaRPr lang="fr-FR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2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/>
                        <a:t>Deuxième formation 2eme atelier : nutrition et cycle de vie </a:t>
                      </a:r>
                      <a:endParaRPr lang="fr-FR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755576" y="1000106"/>
          <a:ext cx="7674076" cy="494917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674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911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600" b="1" kern="1200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Arial"/>
                        </a:rPr>
                        <a:t>Une journée de formation en nutrition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911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600" b="1" kern="1200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Arial"/>
                        </a:rPr>
                        <a:t>nouveautés concernant les indications de Radiologie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911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600" b="1" kern="1200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Arial"/>
                        </a:rPr>
                        <a:t>1ér  ateliers douleur 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911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600" b="1" kern="1200" dirty="0" err="1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Arial"/>
                        </a:rPr>
                        <a:t>Hta</a:t>
                      </a:r>
                      <a:r>
                        <a:rPr lang="fr-FR" sz="1600" b="1" kern="1200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Arial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911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600" b="1" kern="1200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Arial"/>
                        </a:rPr>
                        <a:t>la douleur en rhumatologie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911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600" b="1" kern="1200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Arial"/>
                        </a:rPr>
                        <a:t>Eviction des </a:t>
                      </a:r>
                      <a:r>
                        <a:rPr lang="fr-FR" sz="1600" b="1" kern="1200" dirty="0" err="1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Arial"/>
                        </a:rPr>
                        <a:t>allergénes</a:t>
                      </a:r>
                      <a:r>
                        <a:rPr lang="fr-FR" sz="1600" b="1" kern="1200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Arial"/>
                        </a:rPr>
                        <a:t> : une solution innovante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9798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600" b="1" kern="1200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Arial"/>
                        </a:rPr>
                        <a:t>La journée d'automne : Rôle du médecin généraliste dans le dépistage du cancer du sein et le suivi après traitement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9911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600" b="1" kern="1200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Arial"/>
                        </a:rPr>
                        <a:t>2éme ateliers douleur 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67544" y="1124744"/>
          <a:ext cx="7819232" cy="496855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819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1687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800" b="0" kern="1200" dirty="0"/>
                        <a:t>MEET THE EXPERT les IEC en 2013 la consécration </a:t>
                      </a:r>
                      <a:endParaRPr lang="fr-FR" sz="1800" b="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687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800" b="0" kern="1200"/>
                        <a:t>la Maladie d'alzheimer</a:t>
                      </a:r>
                      <a:endParaRPr lang="fr-FR" sz="1800" b="0" kern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687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800" b="0" kern="1200"/>
                        <a:t>Les névralgies en rhumatologie cas cliniques </a:t>
                      </a:r>
                      <a:endParaRPr lang="fr-FR" sz="1800" b="0" kern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687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800" b="0" kern="1200"/>
                        <a:t>initiation à la recherche en Médecine Générale</a:t>
                      </a:r>
                      <a:endParaRPr lang="fr-FR" sz="1800" b="0" kern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687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800" b="0" kern="1200"/>
                        <a:t>Infertilité masculine : quelles nouvelles pistes thérapeutiques ?</a:t>
                      </a:r>
                      <a:endParaRPr lang="fr-FR" sz="1800" b="0" kern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687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800" b="0" kern="1200"/>
                        <a:t>Néphropathie diabétique</a:t>
                      </a:r>
                      <a:endParaRPr lang="fr-FR" sz="1800" b="0" kern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687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800" b="0" kern="1200"/>
                        <a:t>lecture critique de l'information médicale</a:t>
                      </a:r>
                      <a:endParaRPr lang="fr-FR" sz="1800" b="0" kern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1687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800" b="0" kern="1200"/>
                        <a:t>Actualité dans la pris en charge des BPCO</a:t>
                      </a:r>
                      <a:endParaRPr lang="fr-FR" sz="1800" b="0" kern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1687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800" b="0" kern="1200"/>
                        <a:t>Infections génitales virales : du diagnostic au traitement</a:t>
                      </a:r>
                      <a:endParaRPr lang="fr-FR" sz="1800" b="0" kern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1687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800" b="0" kern="1200"/>
                        <a:t> Les nouveautés dans la prise en charge de la tuberculose pulmonaire</a:t>
                      </a:r>
                      <a:endParaRPr lang="fr-FR" sz="1800" b="0" kern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1687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800" b="0" kern="1200" dirty="0"/>
                        <a:t>Actualités et consensus autour de la contraception orale </a:t>
                      </a:r>
                      <a:endParaRPr lang="fr-FR" sz="1800" b="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1428728" y="1071546"/>
          <a:ext cx="6482905" cy="525658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482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0476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800" b="0" kern="1200" dirty="0"/>
                        <a:t>La </a:t>
                      </a:r>
                      <a:r>
                        <a:rPr lang="fr-FR" sz="1800" b="0" kern="1200" dirty="0" err="1"/>
                        <a:t>rhinosinusite</a:t>
                      </a:r>
                      <a:r>
                        <a:rPr lang="fr-FR" sz="1800" b="0" kern="1200" dirty="0"/>
                        <a:t> entre l’inflammatoire</a:t>
                      </a:r>
                      <a:endParaRPr lang="fr-FR" sz="1800" b="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64070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800" b="0" kern="1200"/>
                        <a:t>la recherche documentaire</a:t>
                      </a:r>
                      <a:endParaRPr lang="fr-FR" sz="1800" b="0" kern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65840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800" b="0" kern="1200"/>
                        <a:t>Les dermatoses cortico-sensibles </a:t>
                      </a:r>
                      <a:endParaRPr lang="fr-FR" sz="1800" b="0" kern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10476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800" b="0" kern="1200"/>
                        <a:t>Troubles de l’hemostase</a:t>
                      </a:r>
                      <a:endParaRPr lang="fr-FR" sz="1800" b="0" kern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64070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800" b="0" kern="1200"/>
                        <a:t> Endométriose: diagnostic positif et actualité thérapeutique</a:t>
                      </a:r>
                      <a:endParaRPr lang="fr-FR" sz="1800" b="0" kern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64070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800" b="0" kern="1200"/>
                        <a:t>la journees de printemps</a:t>
                      </a:r>
                      <a:endParaRPr lang="fr-FR" sz="1800" b="0" kern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510476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800" b="0" kern="1200"/>
                        <a:t> Conduiteà tenire devant une adénopathie cervicale</a:t>
                      </a:r>
                      <a:endParaRPr lang="fr-FR" sz="1800" b="0" kern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510476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800" b="0" kern="1200"/>
                        <a:t>L’expression somatique anxieuse et trouble de l’humeur </a:t>
                      </a:r>
                      <a:endParaRPr lang="fr-FR" sz="1800" b="0" kern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510476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800" b="0" kern="1200"/>
                        <a:t>Antibiothérapie en médecine générale</a:t>
                      </a:r>
                      <a:endParaRPr lang="fr-FR" sz="1800" b="0" kern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646152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800" b="0" kern="1200" dirty="0"/>
                        <a:t>Les insomnies </a:t>
                      </a:r>
                      <a:endParaRPr lang="fr-FR" sz="1800" b="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53697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1214414" y="1099535"/>
          <a:ext cx="7115196" cy="570298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115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3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/>
                        <a:t>la vitaminothérapie chez la femme enceinte</a:t>
                      </a:r>
                      <a:endParaRPr lang="fr-FR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4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/>
                        <a:t>La1</a:t>
                      </a:r>
                      <a:r>
                        <a:rPr lang="fr-FR" sz="1200" baseline="30000" dirty="0"/>
                        <a:t>ér</a:t>
                      </a:r>
                      <a:r>
                        <a:rPr lang="fr-FR" sz="1200" dirty="0"/>
                        <a:t> session du cycle de formation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200" dirty="0"/>
                        <a:t>Métrorragies et grossesse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200" dirty="0"/>
                        <a:t>Actualités sur la fièvre et la douleur de l’enfant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200" dirty="0"/>
                        <a:t>Situation épidémiologique des déséquilibres nutritionnels au Maroc: carences et surpoids.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200" dirty="0"/>
                        <a:t>Intérêt de la </a:t>
                      </a:r>
                      <a:r>
                        <a:rPr lang="fr-FR" sz="1200" dirty="0" err="1"/>
                        <a:t>supplémentation</a:t>
                      </a:r>
                      <a:r>
                        <a:rPr lang="fr-FR" sz="1200" dirty="0"/>
                        <a:t> vitaminique à travers 5 cas cliniques.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/>
                        <a:t> contrôle de l’asthme : intérêt et place des Antileucotriénes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62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/>
                        <a:t> La 2ème session de cycle de formation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100" dirty="0"/>
                        <a:t> La dépression chez l’adolescent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100" dirty="0"/>
                        <a:t> HTA et Complications Cardio-vasculaires (Insuffisance Cardiaque)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100" dirty="0"/>
                        <a:t> Diabète et </a:t>
                      </a:r>
                      <a:r>
                        <a:rPr lang="fr-FR" sz="1100" dirty="0" err="1"/>
                        <a:t>Comorbidité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/>
                        <a:t>Segmentation hépatique en échographie</a:t>
                      </a: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66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/>
                        <a:t>la journée de printemps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/>
                        <a:t>10éme journée médicale de L’AMGPWT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/>
                        <a:t>Ateliers : Staff Echographie clinique avec cas vidéo filmés et discussion</a:t>
                      </a:r>
                      <a:endParaRPr lang="fr-FR" sz="12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/>
                        <a:t> Ateliers : </a:t>
                      </a:r>
                      <a:endParaRPr lang="fr-FR" sz="12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/>
                        <a:t> Datation de la grossesse</a:t>
                      </a:r>
                      <a:endParaRPr lang="fr-FR" sz="12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/>
                        <a:t> Ateliers :  </a:t>
                      </a:r>
                      <a:r>
                        <a:rPr lang="fr-FR" sz="1100" dirty="0" err="1"/>
                        <a:t>Dysthyroïdies</a:t>
                      </a:r>
                      <a:endParaRPr lang="fr-FR" sz="12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/>
                        <a:t> Ateliers : Actualités thérapeutiques du diabète</a:t>
                      </a:r>
                      <a:endParaRPr lang="fr-FR" sz="1200" dirty="0"/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100" dirty="0"/>
                        <a:t>Symposium</a:t>
                      </a:r>
                      <a:endParaRPr lang="fr-FR" sz="1200" dirty="0"/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100" dirty="0"/>
                        <a:t> Traitement de l’artériopathie des membres inférieurs «le présent et le défi du futur»</a:t>
                      </a:r>
                      <a:endParaRPr lang="fr-FR" sz="1200" dirty="0"/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100" dirty="0"/>
                        <a:t> inauguration officielle</a:t>
                      </a:r>
                      <a:endParaRPr lang="fr-FR" sz="1200" dirty="0"/>
                    </a:p>
                    <a:p>
                      <a:pPr marL="342900" lvl="0" indent="-342900">
                        <a:lnSpc>
                          <a:spcPts val="1205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100" dirty="0"/>
                        <a:t>Intérêt de la </a:t>
                      </a:r>
                      <a:r>
                        <a:rPr lang="fr-FR" sz="1100" dirty="0" err="1"/>
                        <a:t>supplémentation</a:t>
                      </a:r>
                      <a:r>
                        <a:rPr lang="fr-FR" sz="1100" dirty="0"/>
                        <a:t> vitaminique dans la PEC des patients en médecine pratique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100" dirty="0"/>
                        <a:t> Trouble anxieux généralisé</a:t>
                      </a:r>
                      <a:endParaRPr lang="fr-FR" sz="1200" dirty="0"/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100" dirty="0"/>
                        <a:t> Chirurgie fonctionnelle percutanée pour les déformations de l’avant pied</a:t>
                      </a:r>
                      <a:endParaRPr lang="fr-FR" sz="1200" dirty="0"/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100" dirty="0"/>
                        <a:t> Responsabilité médicale</a:t>
                      </a:r>
                      <a:endParaRPr lang="fr-FR" sz="1200" dirty="0">
                        <a:solidFill>
                          <a:srgbClr val="000000"/>
                        </a:solidFill>
                        <a:latin typeface="Arial Rounded MT Bold"/>
                        <a:ea typeface="Calibri"/>
                        <a:cs typeface="Arial Rounded MT Bold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611560" y="1268760"/>
          <a:ext cx="6960836" cy="425210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960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2332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100" kern="1200" dirty="0"/>
                        <a:t>Les manifestations </a:t>
                      </a:r>
                      <a:r>
                        <a:rPr lang="fr-FR" sz="1100" kern="1200" dirty="0" err="1"/>
                        <a:t>extrahépatiques</a:t>
                      </a:r>
                      <a:r>
                        <a:rPr lang="fr-FR" sz="1100" kern="1200" dirty="0"/>
                        <a:t> de l'hépatite c </a:t>
                      </a:r>
                      <a:endParaRPr lang="fr-FR" sz="11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332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100" kern="1200"/>
                        <a:t> Les rhinites allergiques et non allergiques</a:t>
                      </a:r>
                      <a:endParaRPr lang="fr-FR" sz="1100" b="1" kern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332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100" kern="1200"/>
                        <a:t>Hyperferritinémies</a:t>
                      </a:r>
                      <a:endParaRPr lang="fr-FR" sz="1100" b="1" kern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332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100" kern="1200"/>
                        <a:t>Images échographiques des kystes ovariens</a:t>
                      </a:r>
                      <a:endParaRPr lang="fr-FR" sz="1100" b="1" kern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959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100" kern="1200"/>
                        <a:t>hypertension artérielle en 2015 : les  facteurs qui orientent  le choix  d’un  antihypertenseur</a:t>
                      </a:r>
                      <a:endParaRPr lang="fr-FR" sz="1100" b="1" kern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332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100" kern="1200"/>
                        <a:t>IDPP4 : Quels besoins, pour quelles perspectives ?</a:t>
                      </a:r>
                      <a:endParaRPr lang="fr-FR" sz="1100" b="1" kern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332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100" kern="1200"/>
                        <a:t>la dysfonction sexuelle chez la femme</a:t>
                      </a:r>
                      <a:endParaRPr lang="fr-FR" sz="1100" b="1" kern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2332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100" kern="1200"/>
                        <a:t>la contraception </a:t>
                      </a:r>
                      <a:endParaRPr lang="fr-FR" sz="1100" b="1" kern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9896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endParaRPr lang="fr-FR" sz="1100" kern="1200"/>
                    </a:p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100" kern="1200"/>
                        <a:t>La 3éme session du cycle de formation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100" kern="1200"/>
                        <a:t>Sevrage tabagique : Ramadan meilleure opportunité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100" kern="1200"/>
                        <a:t>La prise médicamenteuse pendant ramadan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100" kern="1200"/>
                        <a:t>Diabète et Ramadan</a:t>
                      </a:r>
                      <a:endParaRPr lang="fr-FR" sz="1100" b="1" kern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2332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100" kern="1200"/>
                        <a:t>iso-immunisation foeto-maternelle</a:t>
                      </a:r>
                      <a:endParaRPr lang="fr-FR" sz="1100" b="1" kern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1959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100" kern="1200"/>
                        <a:t>L’application des recommandations diabète en pratique de médecine générale  </a:t>
                      </a:r>
                      <a:endParaRPr lang="fr-FR" sz="1100" b="1" kern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1959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100" kern="1200"/>
                        <a:t>L’actualité de l’asthme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100" kern="1200"/>
                        <a:t>L’actualité de la dépression </a:t>
                      </a:r>
                      <a:endParaRPr lang="fr-FR" sz="1100" b="1" kern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2332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100" kern="1200" dirty="0"/>
                        <a:t>Dépression et maladies organiques</a:t>
                      </a:r>
                      <a:endParaRPr lang="fr-FR" sz="11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2332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100" kern="1200" dirty="0"/>
                        <a:t>Médicaments et cirrhose</a:t>
                      </a:r>
                      <a:endParaRPr lang="fr-FR" sz="11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611560" y="1844824"/>
          <a:ext cx="7460902" cy="424847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460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8015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800" b="0" kern="1200" dirty="0"/>
                        <a:t>L’imagerie des fibromes utérins et de l’endométriose</a:t>
                      </a:r>
                      <a:endParaRPr lang="fr-FR" sz="1800" b="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015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800" b="0" kern="1200" dirty="0"/>
                        <a:t>Journée d'hiver de médecine générale</a:t>
                      </a:r>
                      <a:endParaRPr lang="fr-FR" sz="1800" b="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015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800" b="0" kern="1200" dirty="0"/>
                        <a:t>Les infections respiratoires basses</a:t>
                      </a:r>
                      <a:endParaRPr lang="fr-FR" sz="1800" b="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015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800" b="0" kern="1200" dirty="0"/>
                        <a:t>L alliance thérapeutique</a:t>
                      </a:r>
                      <a:endParaRPr lang="fr-FR" sz="1800" b="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8015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800" b="0" kern="1200" dirty="0"/>
                        <a:t>Journée du printemps de médecine générale</a:t>
                      </a:r>
                      <a:endParaRPr lang="fr-FR" sz="1800" b="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8015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800" b="0" kern="1200" dirty="0"/>
                        <a:t>Journée d’été de médecine générale</a:t>
                      </a:r>
                      <a:endParaRPr lang="fr-FR" sz="1800" b="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2369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800" b="0" kern="1200" dirty="0"/>
                        <a:t>Congres maghrébin </a:t>
                      </a:r>
                      <a:endParaRPr lang="fr-FR" sz="1800" b="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8015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800" b="0" kern="1200" dirty="0"/>
                        <a:t>L’énurésie de l enfant</a:t>
                      </a:r>
                      <a:endParaRPr lang="fr-FR" sz="1800" b="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615262" cy="442108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615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7161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800" b="0" kern="1200" dirty="0"/>
                        <a:t>Echographie gynécologique entre le normal et le pathologique : cas cliniques</a:t>
                      </a:r>
                      <a:endParaRPr lang="fr-FR" sz="1800" b="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368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800" b="0" kern="1200" dirty="0"/>
                        <a:t>L’examen Clinique</a:t>
                      </a:r>
                      <a:endParaRPr lang="fr-FR" sz="1800" b="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368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800" b="0" kern="1200" dirty="0"/>
                        <a:t>Echographie chez l’enfant</a:t>
                      </a:r>
                      <a:endParaRPr lang="fr-FR" sz="1800" b="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8824">
                <a:tc>
                  <a:txBody>
                    <a:bodyPr/>
                    <a:lstStyle/>
                    <a:p>
                      <a:pPr marL="342900" marR="82296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800" b="0" kern="1200" dirty="0"/>
                        <a:t>Diabète recommandation 2017</a:t>
                      </a:r>
                    </a:p>
                    <a:p>
                      <a:pPr marL="342900" marR="82296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800" b="0" kern="1200" dirty="0"/>
                        <a:t>Place des bétabloquants dans la prise en charge des patients hypertendus </a:t>
                      </a:r>
                      <a:endParaRPr lang="fr-FR" sz="1800" b="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8368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800" b="0" kern="1200" dirty="0"/>
                        <a:t>la conduite à tenir devant un genou douloureux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800" b="0" kern="1200" dirty="0"/>
                        <a:t>les </a:t>
                      </a:r>
                      <a:r>
                        <a:rPr lang="fr-FR" sz="1800" b="0" kern="1200" dirty="0" err="1"/>
                        <a:t>probiotiques</a:t>
                      </a:r>
                      <a:r>
                        <a:rPr lang="fr-FR" sz="1800" b="0" kern="1200" dirty="0"/>
                        <a:t> et diarrhées associées aux antibiotiques</a:t>
                      </a:r>
                      <a:endParaRPr lang="fr-FR" sz="1800" b="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398374"/>
          <a:ext cx="7400948" cy="492396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400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6780">
                <a:tc>
                  <a:txBody>
                    <a:bodyPr/>
                    <a:lstStyle/>
                    <a:p>
                      <a:pPr marL="342900" lvl="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600" b="0" dirty="0">
                          <a:latin typeface="+mj-lt"/>
                        </a:rPr>
                        <a:t>Prise en charge de la douleur en Rhumatologie : Cas cliniques</a:t>
                      </a:r>
                      <a:endParaRPr lang="fr-FR" sz="1600" b="0" dirty="0"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868">
                <a:tc>
                  <a:txBody>
                    <a:bodyPr/>
                    <a:lstStyle/>
                    <a:p>
                      <a:pPr marL="342900" lvl="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600" b="0">
                          <a:latin typeface="+mj-lt"/>
                        </a:rPr>
                        <a:t>L’autisme et prises en charge éducatives 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600" b="0">
                          <a:latin typeface="+mj-lt"/>
                        </a:rPr>
                        <a:t>Faim psychologique </a:t>
                      </a:r>
                      <a:endParaRPr lang="fr-FR" sz="1600" b="0"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8212">
                <a:tc>
                  <a:txBody>
                    <a:bodyPr/>
                    <a:lstStyle/>
                    <a:p>
                      <a:pPr marL="342900" lvl="0" indent="-342900" algn="l" rtl="0"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600" b="0" dirty="0">
                          <a:latin typeface="+mj-lt"/>
                        </a:rPr>
                        <a:t>Echographie du foie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600" b="0" dirty="0">
                          <a:latin typeface="+mj-lt"/>
                        </a:rPr>
                        <a:t>NASH 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600" b="0" dirty="0">
                          <a:latin typeface="+mj-lt"/>
                        </a:rPr>
                        <a:t>Prise en charge de la fièvre au long cours en médecine générale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600" b="0" dirty="0">
                          <a:latin typeface="+mj-lt"/>
                        </a:rPr>
                        <a:t>Hygiène alimentaire et maladie du foie </a:t>
                      </a:r>
                      <a:endParaRPr lang="fr-FR" sz="1600" b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834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600" b="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La maladie </a:t>
                      </a:r>
                      <a:r>
                        <a:rPr lang="fr-FR" sz="1600" b="0" dirty="0" err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hémorroidaire</a:t>
                      </a:r>
                      <a:r>
                        <a:rPr lang="fr-FR" sz="1600" b="0" baseline="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 </a:t>
                      </a:r>
                      <a:endParaRPr lang="fr-FR" sz="1600" b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780">
                <a:tc>
                  <a:txBody>
                    <a:bodyPr/>
                    <a:lstStyle/>
                    <a:p>
                      <a:pPr marL="342900" lvl="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600" b="0">
                          <a:latin typeface="+mj-lt"/>
                        </a:rPr>
                        <a:t>Les gestes d’urgence du Nouveau Né</a:t>
                      </a:r>
                      <a:endParaRPr lang="fr-FR" sz="1600" b="0"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453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600" b="0" kern="1200" dirty="0">
                          <a:latin typeface="+mj-lt"/>
                        </a:rPr>
                        <a:t>Live med</a:t>
                      </a:r>
                      <a:r>
                        <a:rPr lang="fr-FR" sz="1600" b="0" dirty="0">
                          <a:latin typeface="+mj-lt"/>
                        </a:rPr>
                        <a:t>  </a:t>
                      </a:r>
                      <a:endParaRPr lang="fr-FR" sz="1600" b="0" dirty="0"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9296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600" b="0" kern="1200" dirty="0">
                          <a:latin typeface="+mj-lt"/>
                        </a:rPr>
                        <a:t>Les traitements diabétogènes hors corticothérapie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600" b="0" kern="1200" dirty="0">
                          <a:latin typeface="+mj-lt"/>
                        </a:rPr>
                        <a:t>Échographie de l'épaule</a:t>
                      </a:r>
                      <a:endParaRPr lang="fr-FR" sz="1600" b="0" kern="1200" dirty="0">
                        <a:solidFill>
                          <a:schemeClr val="dk1"/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9296">
                <a:tc>
                  <a:txBody>
                    <a:bodyPr/>
                    <a:lstStyle/>
                    <a:p>
                      <a:pPr marL="342900" lvl="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600" b="0" dirty="0">
                          <a:latin typeface="+mj-lt"/>
                        </a:rPr>
                        <a:t>Infection VIH et SIDA au Maroc Situation épidémiologique et stratégie d’action 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600" b="0" dirty="0">
                          <a:latin typeface="+mj-lt"/>
                        </a:rPr>
                        <a:t>Infection VIH : état des lieux clinique et thérapeutique </a:t>
                      </a:r>
                      <a:endParaRPr lang="fr-FR" sz="1600" b="0" dirty="0"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2015</a:t>
            </a:r>
          </a:p>
        </p:txBody>
      </p:sp>
      <p:pic>
        <p:nvPicPr>
          <p:cNvPr id="8" name="Espace réservé du contenu 7" descr="DSC_34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3933056"/>
            <a:ext cx="3600400" cy="2481139"/>
          </a:xfrm>
        </p:spPr>
      </p:pic>
      <p:pic>
        <p:nvPicPr>
          <p:cNvPr id="9" name="Image 8" descr="DSC_32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1196752"/>
            <a:ext cx="3600400" cy="2448272"/>
          </a:xfrm>
          <a:prstGeom prst="rect">
            <a:avLst/>
          </a:prstGeom>
        </p:spPr>
      </p:pic>
      <p:pic>
        <p:nvPicPr>
          <p:cNvPr id="11" name="Image 10" descr="DSC_00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60648"/>
            <a:ext cx="1947304" cy="6264696"/>
          </a:xfrm>
          <a:prstGeom prst="rect">
            <a:avLst/>
          </a:prstGeom>
        </p:spPr>
      </p:pic>
      <p:pic>
        <p:nvPicPr>
          <p:cNvPr id="12" name="Image 11" descr="DSC_38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1196752"/>
            <a:ext cx="2880320" cy="2448272"/>
          </a:xfrm>
          <a:prstGeom prst="rect">
            <a:avLst/>
          </a:prstGeom>
        </p:spPr>
      </p:pic>
      <p:pic>
        <p:nvPicPr>
          <p:cNvPr id="13" name="Image 12" descr="DSC_352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2160" y="3933056"/>
            <a:ext cx="2880320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Charte MG Maroc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ct val="40000"/>
              </a:spcBef>
            </a:pPr>
            <a:r>
              <a:rPr lang="fr-FR" altLang="zh-CN" dirty="0">
                <a:latin typeface="Berlin Sans FB" pitchFamily="34" charset="0"/>
                <a:ea typeface="宋体" pitchFamily="2" charset="-122"/>
              </a:rPr>
              <a:t>La médecine générale pilier du système de santé </a:t>
            </a:r>
          </a:p>
          <a:p>
            <a:pPr>
              <a:spcBef>
                <a:spcPct val="40000"/>
              </a:spcBef>
            </a:pPr>
            <a:r>
              <a:rPr lang="fr-FR" altLang="zh-CN" dirty="0">
                <a:latin typeface="Berlin Sans FB" pitchFamily="34" charset="0"/>
                <a:ea typeface="宋体" pitchFamily="2" charset="-122"/>
              </a:rPr>
              <a:t>Le médecin généraliste médecin de premier recours </a:t>
            </a:r>
          </a:p>
          <a:p>
            <a:pPr>
              <a:spcBef>
                <a:spcPct val="40000"/>
              </a:spcBef>
            </a:pPr>
            <a:r>
              <a:rPr lang="fr-FR" altLang="zh-CN" dirty="0">
                <a:latin typeface="Berlin Sans FB" pitchFamily="34" charset="0"/>
                <a:ea typeface="宋体" pitchFamily="2" charset="-122"/>
              </a:rPr>
              <a:t>L’implication du médecin généraliste dans la politique nationale de santé </a:t>
            </a:r>
          </a:p>
          <a:p>
            <a:pPr>
              <a:spcBef>
                <a:spcPct val="40000"/>
              </a:spcBef>
            </a:pPr>
            <a:r>
              <a:rPr lang="fr-FR" altLang="zh-CN" dirty="0">
                <a:latin typeface="Berlin Sans FB" pitchFamily="34" charset="0"/>
                <a:ea typeface="宋体" pitchFamily="2" charset="-122"/>
              </a:rPr>
              <a:t>La médecine générale rémunérée à sa juste valeur </a:t>
            </a:r>
          </a:p>
          <a:p>
            <a:pPr>
              <a:spcBef>
                <a:spcPct val="40000"/>
              </a:spcBef>
            </a:pPr>
            <a:r>
              <a:rPr lang="fr-FR" altLang="zh-CN" dirty="0">
                <a:latin typeface="Berlin Sans FB" pitchFamily="34" charset="0"/>
                <a:ea typeface="宋体" pitchFamily="2" charset="-122"/>
              </a:rPr>
              <a:t>La mise en place d’un système de formation médicale et professionnelle, incitatif, adapté et de qualité </a:t>
            </a:r>
          </a:p>
          <a:p>
            <a:pPr>
              <a:spcBef>
                <a:spcPct val="40000"/>
              </a:spcBef>
            </a:pPr>
            <a:r>
              <a:rPr lang="fr-FR" altLang="zh-CN" dirty="0">
                <a:latin typeface="Berlin Sans FB" pitchFamily="34" charset="0"/>
                <a:ea typeface="宋体" pitchFamily="2" charset="-122"/>
              </a:rPr>
              <a:t>La coordination des circuits de santé</a:t>
            </a:r>
            <a:endParaRPr lang="fr-FR" dirty="0">
              <a:latin typeface="Berlin Sans FB" pitchFamily="34" charset="0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Congrès National de Médecine Générale 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4016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810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86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69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0" kern="1200" dirty="0"/>
                        <a:t>les 04, 05 et 06 Octobre 2018</a:t>
                      </a:r>
                      <a:endParaRPr lang="fr-FR" sz="11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100" b="0" kern="1200" dirty="0"/>
                        <a:t>8ème  Congrès National de Médecine Générale et 4ème congrès  </a:t>
                      </a:r>
                      <a:r>
                        <a:rPr lang="fr-FR" sz="1100" b="0" kern="1200" dirty="0" err="1"/>
                        <a:t>maghrébinb</a:t>
                      </a:r>
                      <a:r>
                        <a:rPr lang="fr-FR" sz="1100" b="0" kern="1200" dirty="0"/>
                        <a:t> l’Hôtel Royal Tulip  </a:t>
                      </a:r>
                      <a:r>
                        <a:rPr lang="fr-FR" sz="1100" b="0" kern="1200" dirty="0" err="1"/>
                        <a:t>Luxury</a:t>
                      </a:r>
                      <a:r>
                        <a:rPr lang="fr-FR" sz="1100" b="0" kern="1200" dirty="0"/>
                        <a:t> Hôtels City Center Tanger. </a:t>
                      </a:r>
                      <a:endParaRPr lang="fr-FR" sz="11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fr-FR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Ensemble pour l’avenir de la médecine générale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43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0" kern="1200" dirty="0"/>
                        <a:t>les 05, 06 et 07 octobre 2017</a:t>
                      </a:r>
                      <a:endParaRPr lang="fr-FR" sz="11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100" b="0" kern="1200" dirty="0"/>
                        <a:t>7ème Congrès National de Médecine Générale organisé sous le Haut Patronage de Sa Majesté le Roi Mohammed VI que Dieu le glorifie, à l’Hôtel Ryad Mogador Palace, Marrakech</a:t>
                      </a:r>
                      <a:endParaRPr lang="fr-FR" sz="11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fr-FR" sz="1100" b="0" kern="1200" dirty="0"/>
                        <a:t>Médecine générale :meilleur recours pour une Afrique citoyenne </a:t>
                      </a:r>
                      <a:endParaRPr lang="fr-FR" sz="11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457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0" kern="1200" dirty="0"/>
                        <a:t>Les 18, 19 et 20 Novembre 2016</a:t>
                      </a:r>
                      <a:endParaRPr lang="fr-FR" sz="11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100" b="0" kern="1200" dirty="0"/>
                        <a:t>6ème Congrès National de Médecine Générale</a:t>
                      </a:r>
                      <a:endParaRPr lang="fr-FR" sz="11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fr-FR" sz="1100" b="0" kern="1200" dirty="0"/>
                        <a:t>Médecine Générale/Médecine de Famille : un pont entre les générations pour une qualité de soins optimale</a:t>
                      </a:r>
                      <a:endParaRPr lang="fr-FR" sz="11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76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0" kern="1200" dirty="0"/>
                        <a:t>les 09, 10 et 11 octobre 2015</a:t>
                      </a:r>
                      <a:endParaRPr lang="fr-FR" sz="11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100" b="0" kern="1200" dirty="0"/>
                        <a:t>5ème Congrès national de médecine générale et du 1er Congrès Maghrébin de médecine générale,, au Centre International de Conférences Mohammed VI, Amphitrite Palace, </a:t>
                      </a:r>
                      <a:r>
                        <a:rPr lang="fr-FR" sz="1100" b="0" kern="1200" dirty="0" err="1"/>
                        <a:t>Skhirat</a:t>
                      </a:r>
                      <a:r>
                        <a:rPr lang="fr-FR" sz="1100" b="0" kern="1200" dirty="0"/>
                        <a:t>.</a:t>
                      </a:r>
                      <a:endParaRPr lang="fr-FR" sz="11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100" b="0" kern="1200" dirty="0"/>
                        <a:t>La médecine général / médecine de famille :le pont entre les nations pour une meilleure qualité des soins de sante </a:t>
                      </a:r>
                      <a:endParaRPr lang="fr-FR" sz="11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24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0" kern="1200" noProof="0" dirty="0"/>
                        <a:t>les 03-04 mai 2014</a:t>
                      </a:r>
                      <a:endParaRPr lang="fr-FR" sz="11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100" b="0" kern="1200" dirty="0"/>
                        <a:t>4ème Congrès National de Médecine Générale, au Centre international des Conférences, </a:t>
                      </a:r>
                      <a:r>
                        <a:rPr lang="fr-FR" sz="1100" b="0" kern="1200" dirty="0" err="1"/>
                        <a:t>Skhirate</a:t>
                      </a:r>
                      <a:r>
                        <a:rPr lang="fr-FR" sz="1100" b="0" kern="1200" dirty="0"/>
                        <a:t>.</a:t>
                      </a:r>
                      <a:endParaRPr lang="fr-FR" sz="11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100" b="0" kern="1200" dirty="0"/>
                        <a:t>La médecine général: de la formation continue à la spécialité  </a:t>
                      </a:r>
                      <a:endParaRPr lang="fr-FR" sz="11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080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0" kern="1200" noProof="0" dirty="0"/>
                        <a:t>4 au 5 mai 2013 </a:t>
                      </a:r>
                      <a:endParaRPr lang="fr-FR" sz="11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fr-FR" sz="1100" b="0" kern="1200" dirty="0"/>
                        <a:t> Congrès National de Médecine Générale à la Fondation  Mohammed VI -rabat</a:t>
                      </a:r>
                      <a:endParaRPr lang="fr-FR" sz="11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100" b="0" kern="1200" dirty="0"/>
                        <a:t>La médecine général: vers de nouvelles perspectives  </a:t>
                      </a:r>
                      <a:endParaRPr lang="fr-FR" sz="11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811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0" kern="1200" dirty="0"/>
                        <a:t>les 26 et 27 mai 2012</a:t>
                      </a:r>
                      <a:endParaRPr lang="fr-FR" sz="11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fr-FR" sz="1100" b="0" kern="1200" dirty="0"/>
                        <a:t>2ème Congrès National de Médecine Générale, la Fondation  Mohammed VI - Rabat.</a:t>
                      </a:r>
                      <a:endParaRPr lang="fr-FR" sz="11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100" b="0" kern="1200" dirty="0"/>
                        <a:t>La médecine général vers de nouvelles perspectives </a:t>
                      </a:r>
                      <a:endParaRPr lang="fr-FR" sz="11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724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fr-FR" sz="11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Le 28 et  29 Mai 2011</a:t>
                      </a:r>
                      <a:endParaRPr kumimoji="0" lang="fr-F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kumimoji="0" lang="fr-FR" sz="11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Les journées nationales de médecine général </a:t>
                      </a:r>
                      <a:endParaRPr kumimoji="0" lang="fr-F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La médecine général vers de nouvelles perspectives </a:t>
                      </a:r>
                      <a:endParaRPr kumimoji="0" lang="fr-F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2016</a:t>
            </a:r>
          </a:p>
        </p:txBody>
      </p:sp>
      <p:pic>
        <p:nvPicPr>
          <p:cNvPr id="4" name="Espace réservé du contenu 3" descr="DSC_0008 (1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64088" y="1412776"/>
            <a:ext cx="3600000" cy="2393617"/>
          </a:xfrm>
        </p:spPr>
      </p:pic>
      <p:pic>
        <p:nvPicPr>
          <p:cNvPr id="6" name="Image 5" descr="DSC_03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4005064"/>
            <a:ext cx="3600000" cy="2376264"/>
          </a:xfrm>
          <a:prstGeom prst="rect">
            <a:avLst/>
          </a:prstGeom>
        </p:spPr>
      </p:pic>
      <p:pic>
        <p:nvPicPr>
          <p:cNvPr id="9" name="Image 8" descr="DSC_0061 (8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556792"/>
            <a:ext cx="3816424" cy="2232248"/>
          </a:xfrm>
          <a:prstGeom prst="rect">
            <a:avLst/>
          </a:prstGeom>
        </p:spPr>
      </p:pic>
      <p:pic>
        <p:nvPicPr>
          <p:cNvPr id="10" name="Image 9" descr="DSC_029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4077072"/>
            <a:ext cx="3816424" cy="2376264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2017</a:t>
            </a:r>
          </a:p>
        </p:txBody>
      </p:sp>
      <p:pic>
        <p:nvPicPr>
          <p:cNvPr id="8" name="Espace réservé du contenu 7" descr="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5" y="3927769"/>
            <a:ext cx="3960440" cy="2630442"/>
          </a:xfrm>
        </p:spPr>
      </p:pic>
      <p:pic>
        <p:nvPicPr>
          <p:cNvPr id="9" name="Image 8" descr="DSC_0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196752"/>
            <a:ext cx="3360912" cy="2376263"/>
          </a:xfrm>
          <a:prstGeom prst="rect">
            <a:avLst/>
          </a:prstGeom>
        </p:spPr>
      </p:pic>
      <p:pic>
        <p:nvPicPr>
          <p:cNvPr id="14" name="Image 13" descr="040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196752"/>
            <a:ext cx="3672408" cy="2439136"/>
          </a:xfrm>
          <a:prstGeom prst="rect">
            <a:avLst/>
          </a:prstGeom>
        </p:spPr>
      </p:pic>
      <p:pic>
        <p:nvPicPr>
          <p:cNvPr id="16" name="Image 15" descr="0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3861048"/>
            <a:ext cx="3706410" cy="2605828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2018</a:t>
            </a:r>
          </a:p>
        </p:txBody>
      </p:sp>
      <p:pic>
        <p:nvPicPr>
          <p:cNvPr id="6" name="Espace réservé du contenu 5" descr="47684930_1447270848742517_8481728775082475520_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4608512" cy="5040560"/>
          </a:xfrm>
        </p:spPr>
      </p:pic>
      <p:pic>
        <p:nvPicPr>
          <p:cNvPr id="7" name="Image 6" descr="48145200_1447270062075929_6107238388748779520_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005064"/>
            <a:ext cx="3600400" cy="2304256"/>
          </a:xfrm>
          <a:prstGeom prst="rect">
            <a:avLst/>
          </a:prstGeom>
        </p:spPr>
      </p:pic>
      <p:pic>
        <p:nvPicPr>
          <p:cNvPr id="8" name="Image 7" descr="48270337_1447268942076041_2726163670034808832_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1340768"/>
            <a:ext cx="3558845" cy="252028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316954"/>
            <a:ext cx="8229600" cy="769441"/>
          </a:xfrm>
        </p:spPr>
        <p:txBody>
          <a:bodyPr/>
          <a:lstStyle/>
          <a:p>
            <a:r>
              <a:rPr lang="fr-F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En Bref: MG Maroc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6050" y="2204863"/>
            <a:ext cx="8208962" cy="2448273"/>
          </a:xfrm>
        </p:spPr>
        <p:txBody>
          <a:bodyPr/>
          <a:lstStyle/>
          <a:p>
            <a:pPr marL="0" lvl="1" indent="0" algn="ctr">
              <a:buNone/>
            </a:pPr>
            <a:r>
              <a:rPr lang="fr-FR" sz="4000" dirty="0">
                <a:solidFill>
                  <a:srgbClr val="002060"/>
                </a:solidFill>
                <a:latin typeface="Berlin Sans FB Demi" pitchFamily="34" charset="0"/>
                <a:ea typeface="+mn-ea"/>
              </a:rPr>
              <a:t>Un panel riche et varié</a:t>
            </a:r>
          </a:p>
          <a:p>
            <a:pPr marL="0" lvl="1" indent="0" algn="ctr">
              <a:buNone/>
            </a:pPr>
            <a:r>
              <a:rPr lang="fr-FR" sz="4000" dirty="0">
                <a:solidFill>
                  <a:srgbClr val="002060"/>
                </a:solidFill>
                <a:latin typeface="Berlin Sans FB Demi" pitchFamily="34" charset="0"/>
                <a:ea typeface="+mn-ea"/>
              </a:rPr>
              <a:t>Une méthodologie de travail</a:t>
            </a:r>
          </a:p>
          <a:p>
            <a:pPr marL="0" lvl="1" indent="0" algn="ctr">
              <a:buNone/>
            </a:pPr>
            <a:r>
              <a:rPr lang="fr-FR" sz="4000" dirty="0">
                <a:solidFill>
                  <a:srgbClr val="002060"/>
                </a:solidFill>
                <a:latin typeface="Berlin Sans FB Demi" pitchFamily="34" charset="0"/>
                <a:ea typeface="+mn-ea"/>
              </a:rPr>
              <a:t>Plusieurs axes d’</a:t>
            </a:r>
            <a:r>
              <a:rPr lang="fr-FR" sz="4000" dirty="0" err="1">
                <a:solidFill>
                  <a:srgbClr val="002060"/>
                </a:solidFill>
                <a:latin typeface="Berlin Sans FB Demi" pitchFamily="34" charset="0"/>
                <a:ea typeface="+mn-ea"/>
              </a:rPr>
              <a:t>interet</a:t>
            </a:r>
            <a:endParaRPr lang="fr-FR" sz="4000" dirty="0">
              <a:solidFill>
                <a:srgbClr val="002060"/>
              </a:solidFill>
              <a:latin typeface="Berlin Sans FB Demi" pitchFamily="34" charset="0"/>
              <a:ea typeface="+mn-ea"/>
            </a:endParaRPr>
          </a:p>
          <a:p>
            <a:pPr marL="0" lvl="1" indent="0" algn="ctr">
              <a:buNone/>
            </a:pPr>
            <a:r>
              <a:rPr lang="fr-FR" sz="4000" dirty="0">
                <a:solidFill>
                  <a:srgbClr val="002060"/>
                </a:solidFill>
                <a:latin typeface="Berlin Sans FB Demi" pitchFamily="34" charset="0"/>
                <a:ea typeface="+mn-ea"/>
              </a:rPr>
              <a:t>Une collaboration </a:t>
            </a:r>
            <a:r>
              <a:rPr lang="fr-FR" sz="4000" dirty="0" err="1">
                <a:solidFill>
                  <a:srgbClr val="002060"/>
                </a:solidFill>
                <a:latin typeface="Berlin Sans FB Demi" pitchFamily="34" charset="0"/>
                <a:ea typeface="+mn-ea"/>
              </a:rPr>
              <a:t>win</a:t>
            </a:r>
            <a:r>
              <a:rPr lang="fr-FR" sz="4000" dirty="0">
                <a:solidFill>
                  <a:srgbClr val="002060"/>
                </a:solidFill>
                <a:latin typeface="Berlin Sans FB Demi" pitchFamily="34" charset="0"/>
                <a:ea typeface="+mn-ea"/>
              </a:rPr>
              <a:t>/</a:t>
            </a:r>
            <a:r>
              <a:rPr lang="fr-FR" sz="4000" dirty="0" err="1">
                <a:solidFill>
                  <a:srgbClr val="002060"/>
                </a:solidFill>
                <a:latin typeface="Berlin Sans FB Demi" pitchFamily="34" charset="0"/>
                <a:ea typeface="+mn-ea"/>
              </a:rPr>
              <a:t>win</a:t>
            </a:r>
            <a:endParaRPr lang="fr-FR" sz="4000" dirty="0">
              <a:solidFill>
                <a:srgbClr val="002060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8479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3E9EC-4FEC-4183-BDF8-83DB0697B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316954"/>
            <a:ext cx="8229600" cy="769441"/>
          </a:xfrm>
        </p:spPr>
        <p:txBody>
          <a:bodyPr/>
          <a:lstStyle/>
          <a:p>
            <a:r>
              <a:rPr lang="en-US" dirty="0"/>
              <a:t>2019……….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28557-0FED-4889-AF67-79E9B0664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Chaque</a:t>
            </a:r>
            <a:r>
              <a:rPr lang="en-US" dirty="0"/>
              <a:t> </a:t>
            </a:r>
            <a:r>
              <a:rPr lang="en-US" dirty="0" err="1"/>
              <a:t>mois</a:t>
            </a:r>
            <a:endParaRPr lang="en-US" dirty="0"/>
          </a:p>
          <a:p>
            <a:r>
              <a:rPr lang="en-US" dirty="0"/>
              <a:t>Un </a:t>
            </a:r>
            <a:r>
              <a:rPr lang="en-US" dirty="0" err="1"/>
              <a:t>colloque</a:t>
            </a:r>
            <a:r>
              <a:rPr lang="en-US" dirty="0"/>
              <a:t> le dernier </a:t>
            </a:r>
            <a:r>
              <a:rPr lang="en-US" dirty="0" err="1"/>
              <a:t>mercredi</a:t>
            </a:r>
            <a:r>
              <a:rPr lang="en-US" dirty="0"/>
              <a:t> du </a:t>
            </a:r>
            <a:r>
              <a:rPr lang="en-US" dirty="0" err="1"/>
              <a:t>mois</a:t>
            </a:r>
            <a:endParaRPr lang="en-US" dirty="0"/>
          </a:p>
          <a:p>
            <a:r>
              <a:rPr lang="en-US" dirty="0"/>
              <a:t>Trois tables rondes</a:t>
            </a:r>
          </a:p>
          <a:p>
            <a:r>
              <a:rPr lang="en-US" dirty="0"/>
              <a:t>Deux </a:t>
            </a:r>
            <a:r>
              <a:rPr lang="en-US" dirty="0" err="1"/>
              <a:t>séminaires</a:t>
            </a:r>
            <a:endParaRPr lang="en-US" dirty="0"/>
          </a:p>
          <a:p>
            <a:r>
              <a:rPr lang="en-US" dirty="0"/>
              <a:t>Deux series </a:t>
            </a:r>
            <a:r>
              <a:rPr lang="en-US" dirty="0" err="1"/>
              <a:t>d’ateliers</a:t>
            </a:r>
            <a:r>
              <a:rPr lang="en-US" dirty="0"/>
              <a:t> </a:t>
            </a:r>
            <a:r>
              <a:rPr lang="en-US" dirty="0" err="1"/>
              <a:t>monothématiques</a:t>
            </a:r>
            <a:endParaRPr lang="en-US" dirty="0"/>
          </a:p>
          <a:p>
            <a:r>
              <a:rPr lang="en-US" dirty="0"/>
              <a:t>Une </a:t>
            </a:r>
            <a:r>
              <a:rPr lang="en-US" dirty="0" err="1"/>
              <a:t>journée</a:t>
            </a:r>
            <a:r>
              <a:rPr lang="en-US" dirty="0"/>
              <a:t> de </a:t>
            </a:r>
            <a:r>
              <a:rPr lang="en-US" dirty="0" err="1"/>
              <a:t>printemps</a:t>
            </a:r>
            <a:endParaRPr lang="en-US" dirty="0"/>
          </a:p>
          <a:p>
            <a:r>
              <a:rPr lang="en-US" dirty="0"/>
              <a:t>Une </a:t>
            </a:r>
            <a:r>
              <a:rPr lang="en-US" dirty="0" err="1"/>
              <a:t>journée</a:t>
            </a:r>
            <a:r>
              <a:rPr lang="en-US" dirty="0"/>
              <a:t> </a:t>
            </a:r>
            <a:r>
              <a:rPr lang="en-US" dirty="0" err="1"/>
              <a:t>d’automne</a:t>
            </a:r>
            <a:endParaRPr lang="en-US" dirty="0"/>
          </a:p>
          <a:p>
            <a:r>
              <a:rPr lang="en-US" dirty="0"/>
              <a:t>Une </a:t>
            </a:r>
            <a:r>
              <a:rPr lang="en-US" dirty="0" err="1"/>
              <a:t>journée</a:t>
            </a:r>
            <a:r>
              <a:rPr lang="en-US" dirty="0"/>
              <a:t> Culturelle</a:t>
            </a:r>
          </a:p>
          <a:p>
            <a:r>
              <a:rPr lang="en-US" dirty="0"/>
              <a:t>Deux </a:t>
            </a:r>
            <a:r>
              <a:rPr lang="en-US" dirty="0" err="1"/>
              <a:t>débats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855607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5ECB-0803-4012-B48D-748488FA9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316954"/>
            <a:ext cx="8229600" cy="769441"/>
          </a:xfrm>
        </p:spPr>
        <p:txBody>
          <a:bodyPr/>
          <a:lstStyle/>
          <a:p>
            <a:r>
              <a:rPr lang="en-US" dirty="0"/>
              <a:t>Des formations internes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C1F1D-DC8E-4E79-A725-30878201C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Developpement</a:t>
            </a:r>
            <a:r>
              <a:rPr lang="en-US" dirty="0"/>
              <a:t> personnel</a:t>
            </a:r>
          </a:p>
          <a:p>
            <a:r>
              <a:rPr lang="en-US" dirty="0" err="1"/>
              <a:t>Recherches</a:t>
            </a:r>
            <a:r>
              <a:rPr lang="en-US" dirty="0"/>
              <a:t> </a:t>
            </a:r>
            <a:r>
              <a:rPr lang="en-US" dirty="0" err="1"/>
              <a:t>bibliographiques</a:t>
            </a:r>
            <a:endParaRPr lang="en-US" dirty="0"/>
          </a:p>
          <a:p>
            <a:r>
              <a:rPr lang="en-US" dirty="0"/>
              <a:t>Lecture critique </a:t>
            </a:r>
            <a:r>
              <a:rPr lang="en-US" dirty="0" err="1"/>
              <a:t>d’articles</a:t>
            </a:r>
            <a:endParaRPr lang="en-US" dirty="0"/>
          </a:p>
          <a:p>
            <a:r>
              <a:rPr lang="en-US" dirty="0" err="1"/>
              <a:t>Écriture</a:t>
            </a:r>
            <a:r>
              <a:rPr lang="en-US" dirty="0"/>
              <a:t> </a:t>
            </a:r>
            <a:r>
              <a:rPr lang="en-US" dirty="0" err="1"/>
              <a:t>d’articles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9080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19A3F6C-83CB-4B05-B56E-C6D83BAF5B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01625"/>
            <a:ext cx="8229600" cy="4832092"/>
          </a:xfrm>
        </p:spPr>
        <p:txBody>
          <a:bodyPr/>
          <a:lstStyle/>
          <a:p>
            <a:r>
              <a:rPr lang="fr-FR" altLang="fr-FR" dirty="0">
                <a:solidFill>
                  <a:srgbClr val="FF0000"/>
                </a:solidFill>
              </a:rPr>
              <a:t>Une réelle implication pour le développement de la Médecine générale au Maroc</a:t>
            </a:r>
            <a:br>
              <a:rPr lang="fr-FR" altLang="fr-FR" dirty="0">
                <a:solidFill>
                  <a:srgbClr val="FF0000"/>
                </a:solidFill>
              </a:rPr>
            </a:br>
            <a:br>
              <a:rPr lang="fr-FR" altLang="fr-FR" dirty="0">
                <a:solidFill>
                  <a:srgbClr val="FF0000"/>
                </a:solidFill>
              </a:rPr>
            </a:br>
            <a:r>
              <a:rPr lang="fr-FR" altLang="fr-FR" dirty="0">
                <a:solidFill>
                  <a:srgbClr val="FF0000"/>
                </a:solidFill>
              </a:rPr>
              <a:t>avec </a:t>
            </a:r>
            <a:br>
              <a:rPr lang="fr-FR" altLang="fr-FR" dirty="0">
                <a:solidFill>
                  <a:srgbClr val="FF0000"/>
                </a:solidFill>
              </a:rPr>
            </a:br>
            <a:br>
              <a:rPr lang="fr-FR" altLang="fr-FR" dirty="0">
                <a:solidFill>
                  <a:srgbClr val="FF0000"/>
                </a:solidFill>
              </a:rPr>
            </a:br>
            <a:r>
              <a:rPr lang="fr-FR" altLang="fr-FR" dirty="0">
                <a:solidFill>
                  <a:srgbClr val="FF0000"/>
                </a:solidFill>
              </a:rPr>
              <a:t>votre collaboration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250332CE-7788-4777-896E-689462AC1782}"/>
              </a:ext>
            </a:extLst>
          </p:cNvPr>
          <p:cNvSpPr>
            <a:spLocks noGrp="1" noChangeAspec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fr-FR" altLang="fr-FR" dirty="0">
              <a:solidFill>
                <a:srgbClr val="FF0000"/>
              </a:solidFill>
            </a:endParaRPr>
          </a:p>
          <a:p>
            <a:endParaRPr lang="fr-FR" alt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Membres du bureau actuel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2184115"/>
              </p:ext>
            </p:extLst>
          </p:nvPr>
        </p:nvGraphicFramePr>
        <p:xfrm>
          <a:off x="683568" y="1420680"/>
          <a:ext cx="7776864" cy="5193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6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2130">
                <a:tc>
                  <a:txBody>
                    <a:bodyPr/>
                    <a:lstStyle/>
                    <a:p>
                      <a:pPr rtl="0"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MCHICH ALAMI Fatima Zohra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130">
                <a:tc>
                  <a:txBody>
                    <a:bodyPr/>
                    <a:lstStyle/>
                    <a:p>
                      <a:pPr rtl="0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HAJJI Sarra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130">
                <a:tc>
                  <a:txBody>
                    <a:bodyPr/>
                    <a:lstStyle/>
                    <a:p>
                      <a:pPr rtl="0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DARNOUNI Hamid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130">
                <a:tc>
                  <a:txBody>
                    <a:bodyPr/>
                    <a:lstStyle/>
                    <a:p>
                      <a:pPr rtl="0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LOUAFI </a:t>
                      </a:r>
                      <a:r>
                        <a:rPr lang="fr-FR" sz="2000" b="1" dirty="0" err="1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Salaheddine</a:t>
                      </a:r>
                      <a:endParaRPr lang="fr-FR" sz="2000" b="1" dirty="0"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130">
                <a:tc>
                  <a:txBody>
                    <a:bodyPr/>
                    <a:lstStyle/>
                    <a:p>
                      <a:pPr rtl="0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CHERKAOUI DEKKAKI Rokia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2130">
                <a:tc>
                  <a:txBody>
                    <a:bodyPr/>
                    <a:lstStyle/>
                    <a:p>
                      <a:pPr rtl="0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EL YACOUBI Allal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2130">
                <a:tc>
                  <a:txBody>
                    <a:bodyPr/>
                    <a:lstStyle/>
                    <a:p>
                      <a:pPr rtl="0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ETTASSI Abdelhak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2130">
                <a:tc>
                  <a:txBody>
                    <a:bodyPr/>
                    <a:lstStyle/>
                    <a:p>
                      <a:pPr rtl="0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BERRADA Mohammed Said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2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KABBAJ Rajaa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213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20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BELLAMOU M’</a:t>
                      </a:r>
                      <a:r>
                        <a:rPr lang="fr-FR" sz="2000" b="1" kern="120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hamed</a:t>
                      </a:r>
                      <a:endParaRPr lang="fr-FR" sz="20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72130">
                <a:tc>
                  <a:txBody>
                    <a:bodyPr/>
                    <a:lstStyle/>
                    <a:p>
                      <a:pPr rtl="0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SAADI</a:t>
                      </a:r>
                      <a:r>
                        <a:rPr lang="fr-FR" sz="2000" b="1" baseline="0" dirty="0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 Abdelhamid </a:t>
                      </a:r>
                      <a:endParaRPr lang="fr-FR" sz="2000" b="1" dirty="0"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Membres du Comité Directeur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2921180"/>
              </p:ext>
            </p:extLst>
          </p:nvPr>
        </p:nvGraphicFramePr>
        <p:xfrm>
          <a:off x="457200" y="1600200"/>
          <a:ext cx="7643192" cy="4565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1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1596">
                  <a:extLst>
                    <a:ext uri="{9D8B030D-6E8A-4147-A177-3AD203B41FA5}">
                      <a16:colId xmlns:a16="http://schemas.microsoft.com/office/drawing/2014/main" val="2759786266"/>
                    </a:ext>
                  </a:extLst>
                </a:gridCol>
              </a:tblGrid>
              <a:tr h="507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ACHOUR El Mustapha 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      </a:t>
                      </a:r>
                      <a:r>
                        <a:rPr lang="fr-FR" sz="1800" b="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Mèknès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BAMAAROUF Nour Elhouda</a:t>
                      </a:r>
                      <a:endParaRPr lang="fr-FR" sz="18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     Salé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BOUSSOUNI Lhoussain </a:t>
                      </a:r>
                      <a:endParaRPr lang="fr-FR" sz="18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     Témara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CHEMSI Ouidad 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     Témara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ELHADADI Farah</a:t>
                      </a:r>
                      <a:endParaRPr lang="fr-FR" sz="18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     Rabat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HAMID Mohamed</a:t>
                      </a:r>
                      <a:endParaRPr lang="fr-FR" sz="18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     Errachidia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7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LAALOU Boubker</a:t>
                      </a:r>
                      <a:endParaRPr lang="fr-FR" sz="18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     Salé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7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MABROUK Rabha</a:t>
                      </a:r>
                      <a:endParaRPr lang="fr-FR" sz="18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     Ain </a:t>
                      </a:r>
                      <a:r>
                        <a:rPr lang="fr-FR" sz="1800" b="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Atiq</a:t>
                      </a: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7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TOUNSI Mohamed 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    Salé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Membres du Directoire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7028171"/>
              </p:ext>
            </p:extLst>
          </p:nvPr>
        </p:nvGraphicFramePr>
        <p:xfrm>
          <a:off x="611560" y="1268760"/>
          <a:ext cx="7704856" cy="5432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2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2428">
                  <a:extLst>
                    <a:ext uri="{9D8B030D-6E8A-4147-A177-3AD203B41FA5}">
                      <a16:colId xmlns:a16="http://schemas.microsoft.com/office/drawing/2014/main" val="3271173177"/>
                    </a:ext>
                  </a:extLst>
                </a:gridCol>
              </a:tblGrid>
              <a:tr h="319536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JOUDAR CHARIFA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Guelmim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536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CHOBACH FATIMA ZAHRA 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Sidi </a:t>
                      </a:r>
                      <a:r>
                        <a:rPr lang="fr-FR" sz="1800" b="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ifni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536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DAOUDI LAILA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Rabat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536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DOUKHOU NAJIA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Marrakech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536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EL HALLOUMI MOHAMED 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Beni Mellal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536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EL KHALFI MOHAMED 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Marrakech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536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JABRANE SIHAM  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Kelaa</a:t>
                      </a: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de </a:t>
                      </a:r>
                      <a:r>
                        <a:rPr lang="fr-FR" sz="1800" b="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Sraghna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536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L</a:t>
                      </a: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IHIA ABDALLAH 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Témara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536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MEFTAH NAIMA 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Goulmim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536">
                <a:tc>
                  <a:txBody>
                    <a:bodyPr/>
                    <a:lstStyle/>
                    <a:p>
                      <a:pPr marL="2286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AMIRY RACHID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Tétouan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9536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OULACHGER NAJAT 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Skhirate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9536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RASSI MUSTAPHA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Oujda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9536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RHOUCH MALIKA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Khémisset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9536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SALAMATE SAMIRA 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Salé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9536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TOUIJ MERIEM 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Marrakech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9536">
                <a:tc>
                  <a:txBody>
                    <a:bodyPr/>
                    <a:lstStyle/>
                    <a:p>
                      <a:pPr marL="2286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MAHLOULY NOUREDDINE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Tanger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19536">
                <a:tc>
                  <a:txBody>
                    <a:bodyPr/>
                    <a:lstStyle/>
                    <a:p>
                      <a:pPr marL="2286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OUBOU HABIBA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Agadir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39942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MG Juniors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7377523"/>
              </p:ext>
            </p:extLst>
          </p:nvPr>
        </p:nvGraphicFramePr>
        <p:xfrm>
          <a:off x="539552" y="1988840"/>
          <a:ext cx="7704856" cy="3816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4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6071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Dr. HADADI Farah</a:t>
                      </a:r>
                      <a:endParaRPr lang="fr-FR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Mentor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Dr. ALAOUI ISMAILI ADNANE</a:t>
                      </a:r>
                      <a:endParaRPr lang="fr-FR"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Vice-mentor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Dr. FIGHOU SARAH </a:t>
                      </a:r>
                      <a:endParaRPr lang="fr-FR"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Secrétaire Générale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Dr. EL ALAOUI Houda</a:t>
                      </a:r>
                      <a:endParaRPr lang="fr-FR"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Vice-secrétaire générale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Dr. EL MIBRAK Lhbiba</a:t>
                      </a:r>
                      <a:endParaRPr lang="fr-FR"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Membre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Dr. EL KAMCH Hind</a:t>
                      </a:r>
                      <a:endParaRPr lang="fr-FR"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Membre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Objectifs stratégiques</a:t>
            </a:r>
            <a:br>
              <a:rPr lang="fr-FR" dirty="0"/>
            </a:br>
            <a:r>
              <a:rPr lang="fr-FR" dirty="0"/>
              <a:t> MG Maroc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altLang="zh-CN" dirty="0">
                <a:latin typeface="Berlin Sans FB" pitchFamily="34" charset="0"/>
                <a:ea typeface="宋体" pitchFamily="2" charset="-122"/>
              </a:rPr>
              <a:t>Participer à la concrétisation du Partenariat Public Privé en soins primaires</a:t>
            </a:r>
          </a:p>
          <a:p>
            <a:r>
              <a:rPr lang="fr-FR" altLang="zh-CN" dirty="0">
                <a:latin typeface="Berlin Sans FB" pitchFamily="34" charset="0"/>
                <a:ea typeface="宋体" pitchFamily="2" charset="-122"/>
              </a:rPr>
              <a:t>Initier l’Approche en santé Communautaire dans le secteur libéral des soins primaires</a:t>
            </a:r>
          </a:p>
          <a:p>
            <a:r>
              <a:rPr lang="fr-FR" altLang="zh-CN" dirty="0">
                <a:latin typeface="Berlin Sans FB" pitchFamily="34" charset="0"/>
                <a:ea typeface="宋体" pitchFamily="2" charset="-122"/>
              </a:rPr>
              <a:t>Développer une stratégie de Plaidoyer et de construction de partenariat</a:t>
            </a:r>
          </a:p>
          <a:p>
            <a:r>
              <a:rPr lang="fr-FR" altLang="zh-CN" dirty="0">
                <a:latin typeface="Berlin Sans FB" pitchFamily="34" charset="0"/>
                <a:ea typeface="宋体" pitchFamily="2" charset="-122"/>
              </a:rPr>
              <a:t>Participer à la mise en place d’un système de Formation adaptée</a:t>
            </a:r>
          </a:p>
          <a:p>
            <a:r>
              <a:rPr lang="fr-FR" altLang="zh-CN" dirty="0">
                <a:latin typeface="Berlin Sans FB" pitchFamily="34" charset="0"/>
                <a:ea typeface="宋体" pitchFamily="2" charset="-122"/>
              </a:rPr>
              <a:t>Optimiser les ressources humaines MG Maroc</a:t>
            </a:r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MGMaroc">
  <a:themeElements>
    <a:clrScheme name="2_MGMaro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MGMaroc">
      <a:majorFont>
        <a:latin typeface="Berlin Sans FB Demi"/>
        <a:ea typeface=""/>
        <a:cs typeface="Arial"/>
      </a:majorFont>
      <a:minorFont>
        <a:latin typeface="Britannic Bol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GMaro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GMaro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GMaro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GMaro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GMaro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GMaro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GMaro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GMaro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GMaro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GMaro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GMaro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GMaro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1732</TotalTime>
  <Words>1838</Words>
  <Application>Microsoft Office PowerPoint</Application>
  <PresentationFormat>On-screen Show (4:3)</PresentationFormat>
  <Paragraphs>390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8" baseType="lpstr">
      <vt:lpstr>宋体</vt:lpstr>
      <vt:lpstr>Arial</vt:lpstr>
      <vt:lpstr>Arial Rounded MT Bold</vt:lpstr>
      <vt:lpstr>Berlin Sans FB</vt:lpstr>
      <vt:lpstr>Berlin Sans FB Demi</vt:lpstr>
      <vt:lpstr>Britannic Bold</vt:lpstr>
      <vt:lpstr>Calibri</vt:lpstr>
      <vt:lpstr>Symbol</vt:lpstr>
      <vt:lpstr>Times New Roman</vt:lpstr>
      <vt:lpstr>Wingdings</vt:lpstr>
      <vt:lpstr>2_MGMaroc</vt:lpstr>
      <vt:lpstr>Collectif National des Médecins Généralistes du Maroc</vt:lpstr>
      <vt:lpstr>Naissance MG Maroc</vt:lpstr>
      <vt:lpstr>Un Slogan MG Maroc</vt:lpstr>
      <vt:lpstr>Charte MG Maroc</vt:lpstr>
      <vt:lpstr>Membres du bureau actuel</vt:lpstr>
      <vt:lpstr>Membres du Comité Directeur</vt:lpstr>
      <vt:lpstr>Membres du Directoire</vt:lpstr>
      <vt:lpstr>MG Juniors</vt:lpstr>
      <vt:lpstr>Objectifs stratégiques  MG Maroc</vt:lpstr>
      <vt:lpstr>Objectifs stratégiques  MG Maroc</vt:lpstr>
      <vt:lpstr>Objectifs stratégiques  MG Maroc</vt:lpstr>
      <vt:lpstr>Objectifs stratégiques  MG Maroc</vt:lpstr>
      <vt:lpstr>Titres</vt:lpstr>
      <vt:lpstr>Partenariats</vt:lpstr>
      <vt:lpstr>Collaborations</vt:lpstr>
      <vt:lpstr>Partenariats et collaborations</vt:lpstr>
      <vt:lpstr>Objectifs stratégiques  MG Maroc</vt:lpstr>
      <vt:lpstr>Développement professionnel continu</vt:lpstr>
      <vt:lpstr>2011</vt:lpstr>
      <vt:lpstr>Participer à la mise en place d’un système de Formation adaptée</vt:lpstr>
      <vt:lpstr>Participer à la mise en place d’un système de Formation adaptée</vt:lpstr>
      <vt:lpstr>2012</vt:lpstr>
      <vt:lpstr>Participer à la mise en place d’un système de Formation adaptée</vt:lpstr>
      <vt:lpstr>2013</vt:lpstr>
      <vt:lpstr>Site MG Maroc</vt:lpstr>
      <vt:lpstr>2014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2015</vt:lpstr>
      <vt:lpstr>Congrès National de Médecine Générale </vt:lpstr>
      <vt:lpstr>2016</vt:lpstr>
      <vt:lpstr>2017</vt:lpstr>
      <vt:lpstr>2018</vt:lpstr>
      <vt:lpstr>En Bref: MG Maroc</vt:lpstr>
      <vt:lpstr>2019……….</vt:lpstr>
      <vt:lpstr>Des formations internes</vt:lpstr>
      <vt:lpstr>Une réelle implication pour le développement de la Médecine générale au Maroc  avec   votre collaboration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hamid</dc:creator>
  <cp:lastModifiedBy>scannersmb</cp:lastModifiedBy>
  <cp:revision>180</cp:revision>
  <dcterms:created xsi:type="dcterms:W3CDTF">2010-11-09T20:31:16Z</dcterms:created>
  <dcterms:modified xsi:type="dcterms:W3CDTF">2019-01-17T20:32:55Z</dcterms:modified>
</cp:coreProperties>
</file>